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8" r:id="rId3"/>
    <p:sldId id="257" r:id="rId4"/>
    <p:sldId id="259" r:id="rId5"/>
    <p:sldId id="260" r:id="rId6"/>
    <p:sldId id="261" r:id="rId7"/>
    <p:sldId id="262" r:id="rId8"/>
    <p:sldId id="266" r:id="rId9"/>
    <p:sldId id="263" r:id="rId10"/>
    <p:sldId id="267" r:id="rId11"/>
    <p:sldId id="268" r:id="rId12"/>
    <p:sldId id="269" r:id="rId13"/>
    <p:sldId id="273"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92" r:id="rId27"/>
    <p:sldId id="283" r:id="rId28"/>
    <p:sldId id="284" r:id="rId29"/>
    <p:sldId id="264" r:id="rId30"/>
    <p:sldId id="265" r:id="rId31"/>
    <p:sldId id="285" r:id="rId32"/>
    <p:sldId id="286" r:id="rId33"/>
    <p:sldId id="287" r:id="rId34"/>
    <p:sldId id="288" r:id="rId35"/>
    <p:sldId id="289" r:id="rId36"/>
    <p:sldId id="290" r:id="rId37"/>
    <p:sldId id="29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B323"/>
    <a:srgbClr val="F3F3F2"/>
    <a:srgbClr val="E48312"/>
    <a:srgbClr val="798FF2"/>
    <a:srgbClr val="D23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47302-7460-4BEA-B8E5-14147303985E}" type="datetimeFigureOut">
              <a:rPr lang="it-IT" smtClean="0"/>
              <a:t>16/06/2020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0C13E-354D-45E8-8B43-0D3BC68149ED}" type="slidenum">
              <a:rPr lang="it-IT" smtClean="0"/>
              <a:t>‹N›</a:t>
            </a:fld>
            <a:endParaRPr lang="it-IT"/>
          </a:p>
        </p:txBody>
      </p:sp>
    </p:spTree>
    <p:extLst>
      <p:ext uri="{BB962C8B-B14F-4D97-AF65-F5344CB8AC3E}">
        <p14:creationId xmlns:p14="http://schemas.microsoft.com/office/powerpoint/2010/main" val="4010295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D6058BC4-5AB6-4533-A170-1915C4BE7973}" type="datetimeFigureOut">
              <a:rPr lang="it-IT" smtClean="0"/>
              <a:t>16/06/2020</a:t>
            </a:fld>
            <a:endParaRPr lang="it-IT"/>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it-IT"/>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876F39C0-FF62-47EC-AB60-34F6727BAEBA}" type="slidenum">
              <a:rPr lang="it-IT" smtClean="0"/>
              <a:t>‹N›</a:t>
            </a:fld>
            <a:endParaRPr lang="it-IT"/>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0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6058BC4-5AB6-4533-A170-1915C4BE7973}" type="datetimeFigureOut">
              <a:rPr lang="it-IT" smtClean="0"/>
              <a:t>16/06/2020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76F39C0-FF62-47EC-AB60-34F6727BAEBA}" type="slidenum">
              <a:rPr lang="it-IT" smtClean="0"/>
              <a:t>‹N›</a:t>
            </a:fld>
            <a:endParaRPr lang="it-IT"/>
          </a:p>
        </p:txBody>
      </p:sp>
    </p:spTree>
    <p:extLst>
      <p:ext uri="{BB962C8B-B14F-4D97-AF65-F5344CB8AC3E}">
        <p14:creationId xmlns:p14="http://schemas.microsoft.com/office/powerpoint/2010/main" val="3070342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6058BC4-5AB6-4533-A170-1915C4BE7973}" type="datetimeFigureOut">
              <a:rPr lang="it-IT" smtClean="0"/>
              <a:t>16/06/2020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76F39C0-FF62-47EC-AB60-34F6727BAEBA}" type="slidenum">
              <a:rPr lang="it-IT" smtClean="0"/>
              <a:t>‹N›</a:t>
            </a:fld>
            <a:endParaRPr lang="it-IT"/>
          </a:p>
        </p:txBody>
      </p:sp>
    </p:spTree>
    <p:extLst>
      <p:ext uri="{BB962C8B-B14F-4D97-AF65-F5344CB8AC3E}">
        <p14:creationId xmlns:p14="http://schemas.microsoft.com/office/powerpoint/2010/main" val="1144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6058BC4-5AB6-4533-A170-1915C4BE7973}" type="datetimeFigureOut">
              <a:rPr lang="it-IT" smtClean="0"/>
              <a:t>16/06/2020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76F39C0-FF62-47EC-AB60-34F6727BAEBA}" type="slidenum">
              <a:rPr lang="it-IT" smtClean="0"/>
              <a:t>‹N›</a:t>
            </a:fld>
            <a:endParaRPr lang="it-IT"/>
          </a:p>
        </p:txBody>
      </p:sp>
    </p:spTree>
    <p:extLst>
      <p:ext uri="{BB962C8B-B14F-4D97-AF65-F5344CB8AC3E}">
        <p14:creationId xmlns:p14="http://schemas.microsoft.com/office/powerpoint/2010/main" val="126612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D6058BC4-5AB6-4533-A170-1915C4BE7973}" type="datetimeFigureOut">
              <a:rPr lang="it-IT" smtClean="0"/>
              <a:t>16/06/2020</a:t>
            </a:fld>
            <a:endParaRPr lang="it-IT"/>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it-IT"/>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876F39C0-FF62-47EC-AB60-34F6727BAEBA}" type="slidenum">
              <a:rPr lang="it-IT" smtClean="0"/>
              <a:t>‹N›</a:t>
            </a:fld>
            <a:endParaRPr lang="it-IT"/>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98019424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D6058BC4-5AB6-4533-A170-1915C4BE7973}" type="datetimeFigureOut">
              <a:rPr lang="it-IT" smtClean="0"/>
              <a:t>16/06/2020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76F39C0-FF62-47EC-AB60-34F6727BAEBA}" type="slidenum">
              <a:rPr lang="it-IT" smtClean="0"/>
              <a:t>‹N›</a:t>
            </a:fld>
            <a:endParaRPr lang="it-IT"/>
          </a:p>
        </p:txBody>
      </p:sp>
    </p:spTree>
    <p:extLst>
      <p:ext uri="{BB962C8B-B14F-4D97-AF65-F5344CB8AC3E}">
        <p14:creationId xmlns:p14="http://schemas.microsoft.com/office/powerpoint/2010/main" val="11163446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57300"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633864" y="2909102"/>
            <a:ext cx="4800600" cy="29963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6058BC4-5AB6-4533-A170-1915C4BE7973}" type="datetimeFigureOut">
              <a:rPr lang="it-IT" smtClean="0"/>
              <a:t>16/06/2020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76F39C0-FF62-47EC-AB60-34F6727BAEBA}" type="slidenum">
              <a:rPr lang="it-IT" smtClean="0"/>
              <a:t>‹N›</a:t>
            </a:fld>
            <a:endParaRPr lang="it-IT"/>
          </a:p>
        </p:txBody>
      </p:sp>
    </p:spTree>
    <p:extLst>
      <p:ext uri="{BB962C8B-B14F-4D97-AF65-F5344CB8AC3E}">
        <p14:creationId xmlns:p14="http://schemas.microsoft.com/office/powerpoint/2010/main" val="360681420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D6058BC4-5AB6-4533-A170-1915C4BE7973}" type="datetimeFigureOut">
              <a:rPr lang="it-IT" smtClean="0"/>
              <a:t>16/06/2020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76F39C0-FF62-47EC-AB60-34F6727BAEBA}" type="slidenum">
              <a:rPr lang="it-IT" smtClean="0"/>
              <a:t>‹N›</a:t>
            </a:fld>
            <a:endParaRPr lang="it-IT"/>
          </a:p>
        </p:txBody>
      </p:sp>
    </p:spTree>
    <p:extLst>
      <p:ext uri="{BB962C8B-B14F-4D97-AF65-F5344CB8AC3E}">
        <p14:creationId xmlns:p14="http://schemas.microsoft.com/office/powerpoint/2010/main" val="130501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058BC4-5AB6-4533-A170-1915C4BE7973}" type="datetimeFigureOut">
              <a:rPr lang="it-IT" smtClean="0"/>
              <a:t>16/06/2020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76F39C0-FF62-47EC-AB60-34F6727BAEBA}" type="slidenum">
              <a:rPr lang="it-IT" smtClean="0"/>
              <a:t>‹N›</a:t>
            </a:fld>
            <a:endParaRPr lang="it-IT"/>
          </a:p>
        </p:txBody>
      </p:sp>
    </p:spTree>
    <p:extLst>
      <p:ext uri="{BB962C8B-B14F-4D97-AF65-F5344CB8AC3E}">
        <p14:creationId xmlns:p14="http://schemas.microsoft.com/office/powerpoint/2010/main" val="193527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051" y="6375679"/>
            <a:ext cx="1233355" cy="348462"/>
          </a:xfrm>
        </p:spPr>
        <p:txBody>
          <a:bodyPr/>
          <a:lstStyle/>
          <a:p>
            <a:fld id="{D6058BC4-5AB6-4533-A170-1915C4BE7973}" type="datetimeFigureOut">
              <a:rPr lang="it-IT" smtClean="0"/>
              <a:t>16/06/2020</a:t>
            </a:fld>
            <a:endParaRPr lang="it-IT"/>
          </a:p>
        </p:txBody>
      </p:sp>
      <p:sp>
        <p:nvSpPr>
          <p:cNvPr id="6" name="Footer Placeholder 5"/>
          <p:cNvSpPr>
            <a:spLocks noGrp="1"/>
          </p:cNvSpPr>
          <p:nvPr>
            <p:ph type="ftr" sz="quarter" idx="11"/>
          </p:nvPr>
        </p:nvSpPr>
        <p:spPr>
          <a:xfrm>
            <a:off x="2103620" y="6375679"/>
            <a:ext cx="3482179" cy="345796"/>
          </a:xfrm>
        </p:spPr>
        <p:txBody>
          <a:bodyPr/>
          <a:lstStyle/>
          <a:p>
            <a:endParaRPr lang="it-IT"/>
          </a:p>
        </p:txBody>
      </p:sp>
      <p:sp>
        <p:nvSpPr>
          <p:cNvPr id="7" name="Slide Number Placeholder 6"/>
          <p:cNvSpPr>
            <a:spLocks noGrp="1"/>
          </p:cNvSpPr>
          <p:nvPr>
            <p:ph type="sldNum" sz="quarter" idx="12"/>
          </p:nvPr>
        </p:nvSpPr>
        <p:spPr>
          <a:xfrm>
            <a:off x="5691014" y="6375679"/>
            <a:ext cx="1232456" cy="345796"/>
          </a:xfrm>
        </p:spPr>
        <p:txBody>
          <a:bodyPr/>
          <a:lstStyle/>
          <a:p>
            <a:fld id="{876F39C0-FF62-47EC-AB60-34F6727BAEBA}" type="slidenum">
              <a:rPr lang="it-IT" smtClean="0"/>
              <a:t>‹N›</a:t>
            </a:fld>
            <a:endParaRPr lang="it-IT"/>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339024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65950" y="6375679"/>
            <a:ext cx="1232456" cy="348462"/>
          </a:xfrm>
        </p:spPr>
        <p:txBody>
          <a:bodyPr/>
          <a:lstStyle/>
          <a:p>
            <a:fld id="{D6058BC4-5AB6-4533-A170-1915C4BE7973}" type="datetimeFigureOut">
              <a:rPr lang="it-IT" smtClean="0"/>
              <a:t>16/06/2020</a:t>
            </a:fld>
            <a:endParaRPr lang="it-IT"/>
          </a:p>
        </p:txBody>
      </p:sp>
      <p:sp>
        <p:nvSpPr>
          <p:cNvPr id="6" name="Footer Placeholder 5"/>
          <p:cNvSpPr>
            <a:spLocks noGrp="1"/>
          </p:cNvSpPr>
          <p:nvPr>
            <p:ph type="ftr" sz="quarter" idx="11"/>
          </p:nvPr>
        </p:nvSpPr>
        <p:spPr>
          <a:xfrm>
            <a:off x="2103621" y="6375679"/>
            <a:ext cx="3482178" cy="345796"/>
          </a:xfrm>
        </p:spPr>
        <p:txBody>
          <a:bodyPr/>
          <a:lstStyle/>
          <a:p>
            <a:endParaRPr lang="it-IT"/>
          </a:p>
        </p:txBody>
      </p:sp>
      <p:sp>
        <p:nvSpPr>
          <p:cNvPr id="7" name="Slide Number Placeholder 6"/>
          <p:cNvSpPr>
            <a:spLocks noGrp="1"/>
          </p:cNvSpPr>
          <p:nvPr>
            <p:ph type="sldNum" sz="quarter" idx="12"/>
          </p:nvPr>
        </p:nvSpPr>
        <p:spPr>
          <a:xfrm>
            <a:off x="5687568" y="6375679"/>
            <a:ext cx="1234440" cy="345796"/>
          </a:xfrm>
        </p:spPr>
        <p:txBody>
          <a:bodyPr/>
          <a:lstStyle/>
          <a:p>
            <a:fld id="{876F39C0-FF62-47EC-AB60-34F6727BAEBA}" type="slidenum">
              <a:rPr lang="it-IT" smtClean="0"/>
              <a:t>‹N›</a:t>
            </a:fld>
            <a:endParaRPr lang="it-IT"/>
          </a:p>
        </p:txBody>
      </p:sp>
    </p:spTree>
    <p:extLst>
      <p:ext uri="{BB962C8B-B14F-4D97-AF65-F5344CB8AC3E}">
        <p14:creationId xmlns:p14="http://schemas.microsoft.com/office/powerpoint/2010/main" val="283179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D6058BC4-5AB6-4533-A170-1915C4BE7973}" type="datetimeFigureOut">
              <a:rPr lang="it-IT" smtClean="0"/>
              <a:t>16/06/2020</a:t>
            </a:fld>
            <a:endParaRPr lang="it-IT"/>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it-IT"/>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876F39C0-FF62-47EC-AB60-34F6727BAEBA}" type="slidenum">
              <a:rPr lang="it-IT" smtClean="0"/>
              <a:t>‹N›</a:t>
            </a:fld>
            <a:endParaRPr lang="it-IT"/>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81959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CE65DE-229A-4547-8048-99B4AF99DE40}"/>
              </a:ext>
            </a:extLst>
          </p:cNvPr>
          <p:cNvSpPr>
            <a:spLocks noGrp="1"/>
          </p:cNvSpPr>
          <p:nvPr>
            <p:ph type="ctrTitle"/>
          </p:nvPr>
        </p:nvSpPr>
        <p:spPr>
          <a:xfrm>
            <a:off x="2531616" y="919342"/>
            <a:ext cx="7128769" cy="1212194"/>
          </a:xfrm>
        </p:spPr>
        <p:txBody>
          <a:bodyPr/>
          <a:lstStyle/>
          <a:p>
            <a:r>
              <a:rPr lang="it-IT" dirty="0"/>
              <a:t>Scratch</a:t>
            </a:r>
          </a:p>
        </p:txBody>
      </p:sp>
      <p:sp>
        <p:nvSpPr>
          <p:cNvPr id="3" name="Sottotitolo 2">
            <a:extLst>
              <a:ext uri="{FF2B5EF4-FFF2-40B4-BE49-F238E27FC236}">
                <a16:creationId xmlns:a16="http://schemas.microsoft.com/office/drawing/2014/main" id="{736338D4-0619-4A5C-B8A0-68E698657FDD}"/>
              </a:ext>
            </a:extLst>
          </p:cNvPr>
          <p:cNvSpPr>
            <a:spLocks noGrp="1"/>
          </p:cNvSpPr>
          <p:nvPr>
            <p:ph type="subTitle" idx="1"/>
          </p:nvPr>
        </p:nvSpPr>
        <p:spPr>
          <a:xfrm>
            <a:off x="1253231" y="5921408"/>
            <a:ext cx="9685538" cy="790112"/>
          </a:xfrm>
        </p:spPr>
        <p:txBody>
          <a:bodyPr>
            <a:normAutofit/>
          </a:bodyPr>
          <a:lstStyle/>
          <a:p>
            <a:r>
              <a:rPr lang="it-IT" dirty="0"/>
              <a:t>Lezione di introduzione alla </a:t>
            </a:r>
          </a:p>
          <a:p>
            <a:r>
              <a:rPr lang="it-IT" dirty="0"/>
              <a:t>Programmazione - </a:t>
            </a:r>
            <a:r>
              <a:rPr lang="it-IT" dirty="0">
                <a:solidFill>
                  <a:srgbClr val="D23E20"/>
                </a:solidFill>
              </a:rPr>
              <a:t>Le iterazioni</a:t>
            </a:r>
          </a:p>
        </p:txBody>
      </p:sp>
      <p:pic>
        <p:nvPicPr>
          <p:cNvPr id="1026" name="Picture 2" descr="Introduzione a SCRATCH">
            <a:extLst>
              <a:ext uri="{FF2B5EF4-FFF2-40B4-BE49-F238E27FC236}">
                <a16:creationId xmlns:a16="http://schemas.microsoft.com/office/drawing/2014/main" id="{B2B4ABD1-F6E0-4A8E-958D-D685FF838FF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17" b="98750" l="6225" r="95582">
                        <a14:foregroundMark x1="11446" y1="60417" x2="22490" y2="81458"/>
                        <a14:foregroundMark x1="18876" y1="63958" x2="10643" y2="54167"/>
                        <a14:foregroundMark x1="12651" y1="58333" x2="25301" y2="66458"/>
                        <a14:foregroundMark x1="43574" y1="29375" x2="50000" y2="62500"/>
                        <a14:foregroundMark x1="77108" y1="21875" x2="84739" y2="48333"/>
                        <a14:foregroundMark x1="81928" y1="53750" x2="38153" y2="53750"/>
                        <a14:foregroundMark x1="60040" y1="22708" x2="84739" y2="54583"/>
                        <a14:foregroundMark x1="38153" y1="42500" x2="82731" y2="34375"/>
                        <a14:foregroundMark x1="70683" y1="57917" x2="47189" y2="34792"/>
                        <a14:foregroundMark x1="39960" y1="30208" x2="61647" y2="22708"/>
                        <a14:foregroundMark x1="76305" y1="33542" x2="54819" y2="10833"/>
                        <a14:foregroundMark x1="45984" y1="75208" x2="59639" y2="59167"/>
                        <a14:foregroundMark x1="58032" y1="43750" x2="72691" y2="47083"/>
                      </a14:backgroundRemoval>
                    </a14:imgEffect>
                  </a14:imgLayer>
                </a14:imgProps>
              </a:ext>
              <a:ext uri="{28A0092B-C50C-407E-A947-70E740481C1C}">
                <a14:useLocalDpi xmlns:a14="http://schemas.microsoft.com/office/drawing/2010/main" val="0"/>
              </a:ext>
            </a:extLst>
          </a:blip>
          <a:srcRect/>
          <a:stretch>
            <a:fillRect/>
          </a:stretch>
        </p:blipFill>
        <p:spPr bwMode="auto">
          <a:xfrm>
            <a:off x="4981575" y="2354856"/>
            <a:ext cx="2228850" cy="2148289"/>
          </a:xfrm>
          <a:prstGeom prst="rect">
            <a:avLst/>
          </a:prstGeom>
          <a:noFill/>
          <a:extLst>
            <a:ext uri="{909E8E84-426E-40DD-AFC4-6F175D3DCCD1}">
              <a14:hiddenFill xmlns:a14="http://schemas.microsoft.com/office/drawing/2010/main">
                <a:solidFill>
                  <a:srgbClr val="FFFFFF"/>
                </a:solidFill>
              </a14:hiddenFill>
            </a:ext>
          </a:extLst>
        </p:spPr>
      </p:pic>
      <p:sp>
        <p:nvSpPr>
          <p:cNvPr id="27" name="Sottotitolo 2">
            <a:extLst>
              <a:ext uri="{FF2B5EF4-FFF2-40B4-BE49-F238E27FC236}">
                <a16:creationId xmlns:a16="http://schemas.microsoft.com/office/drawing/2014/main" id="{AACD95E2-B425-4E99-816A-0BA63A912F5C}"/>
              </a:ext>
            </a:extLst>
          </p:cNvPr>
          <p:cNvSpPr txBox="1">
            <a:spLocks/>
          </p:cNvSpPr>
          <p:nvPr/>
        </p:nvSpPr>
        <p:spPr>
          <a:xfrm>
            <a:off x="3924555" y="4923049"/>
            <a:ext cx="4342891" cy="538184"/>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it-IT" sz="2400" dirty="0"/>
              <a:t>Gruppo - LesepoX</a:t>
            </a:r>
            <a:endParaRPr lang="it-IT" sz="2400" dirty="0">
              <a:solidFill>
                <a:srgbClr val="D23E20"/>
              </a:solidFill>
            </a:endParaRPr>
          </a:p>
        </p:txBody>
      </p:sp>
    </p:spTree>
    <p:extLst>
      <p:ext uri="{BB962C8B-B14F-4D97-AF65-F5344CB8AC3E}">
        <p14:creationId xmlns:p14="http://schemas.microsoft.com/office/powerpoint/2010/main" val="497152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In questa slide come da script si vuole rinfrescare la mente degli studenti, riguardo il concetto di algoritmo, viene inoltre fornito un breve esempio;</a:t>
            </a:r>
          </a:p>
          <a:p>
            <a:r>
              <a:rPr lang="it-IT" b="1" dirty="0"/>
              <a:t>Nota: </a:t>
            </a:r>
            <a:r>
              <a:rPr lang="it-IT" dirty="0"/>
              <a:t>Prevista partecipazione degli alunni nel rispondere al primo quesito, «Cos’è un algoritmo», per verificare le conoscenze in possesso degli stessi.</a:t>
            </a:r>
          </a:p>
        </p:txBody>
      </p:sp>
      <p:pic>
        <p:nvPicPr>
          <p:cNvPr id="2" name="Immagine 1">
            <a:extLst>
              <a:ext uri="{FF2B5EF4-FFF2-40B4-BE49-F238E27FC236}">
                <a16:creationId xmlns:a16="http://schemas.microsoft.com/office/drawing/2014/main" id="{3425B88B-A7F5-4530-8C65-E5A67EA6D95E}"/>
              </a:ext>
            </a:extLst>
          </p:cNvPr>
          <p:cNvPicPr>
            <a:picLocks noChangeAspect="1"/>
          </p:cNvPicPr>
          <p:nvPr/>
        </p:nvPicPr>
        <p:blipFill>
          <a:blip r:embed="rId2"/>
          <a:stretch>
            <a:fillRect/>
          </a:stretch>
        </p:blipFill>
        <p:spPr>
          <a:xfrm>
            <a:off x="832948" y="1633492"/>
            <a:ext cx="5754283" cy="4325442"/>
          </a:xfrm>
          <a:prstGeom prst="rect">
            <a:avLst/>
          </a:prstGeom>
        </p:spPr>
      </p:pic>
      <p:sp>
        <p:nvSpPr>
          <p:cNvPr id="9" name="Titolo 1">
            <a:extLst>
              <a:ext uri="{FF2B5EF4-FFF2-40B4-BE49-F238E27FC236}">
                <a16:creationId xmlns:a16="http://schemas.microsoft.com/office/drawing/2014/main" id="{8666BF64-DDE8-479F-B62E-A62DCD83A46E}"/>
              </a:ext>
            </a:extLst>
          </p:cNvPr>
          <p:cNvSpPr>
            <a:spLocks noGrp="1"/>
          </p:cNvSpPr>
          <p:nvPr>
            <p:ph type="title"/>
          </p:nvPr>
        </p:nvSpPr>
        <p:spPr>
          <a:xfrm>
            <a:off x="8331246" y="430078"/>
            <a:ext cx="3311371" cy="1194048"/>
          </a:xfrm>
        </p:spPr>
        <p:txBody>
          <a:bodyPr/>
          <a:lstStyle/>
          <a:p>
            <a:r>
              <a:rPr lang="it-IT" dirty="0"/>
              <a:t>Ricapitolazione</a:t>
            </a:r>
          </a:p>
        </p:txBody>
      </p:sp>
      <p:sp>
        <p:nvSpPr>
          <p:cNvPr id="10" name="Titolo 1">
            <a:extLst>
              <a:ext uri="{FF2B5EF4-FFF2-40B4-BE49-F238E27FC236}">
                <a16:creationId xmlns:a16="http://schemas.microsoft.com/office/drawing/2014/main" id="{F638C3FB-705B-4B02-A014-52847FC31D02}"/>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2</a:t>
            </a:r>
          </a:p>
        </p:txBody>
      </p:sp>
    </p:spTree>
    <p:extLst>
      <p:ext uri="{BB962C8B-B14F-4D97-AF65-F5344CB8AC3E}">
        <p14:creationId xmlns:p14="http://schemas.microsoft.com/office/powerpoint/2010/main" val="146872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In questa slide come da script si vuole rinfrescare la mente degli studenti in merito alle iterazioni, si prosegue l’esempio precedente per dare un senso di continuità ed utilizzare una situazione con la quale gli studenti sono familiari</a:t>
            </a:r>
          </a:p>
          <a:p>
            <a:r>
              <a:rPr lang="it-IT" b="1" dirty="0"/>
              <a:t>Nota: </a:t>
            </a:r>
            <a:r>
              <a:rPr lang="it-IT" dirty="0"/>
              <a:t>Anche qui è prevista la partecipazione degli alunni nel rispondere al primo quesito, «Cosa sono le iterazioni», per verificare le conoscenze in possesso degli stessi.</a:t>
            </a:r>
          </a:p>
        </p:txBody>
      </p:sp>
      <p:pic>
        <p:nvPicPr>
          <p:cNvPr id="2" name="Immagine 1">
            <a:extLst>
              <a:ext uri="{FF2B5EF4-FFF2-40B4-BE49-F238E27FC236}">
                <a16:creationId xmlns:a16="http://schemas.microsoft.com/office/drawing/2014/main" id="{E0A16FC7-4280-4FA9-A2AD-2E8632F2BF87}"/>
              </a:ext>
            </a:extLst>
          </p:cNvPr>
          <p:cNvPicPr>
            <a:picLocks noChangeAspect="1"/>
          </p:cNvPicPr>
          <p:nvPr/>
        </p:nvPicPr>
        <p:blipFill>
          <a:blip r:embed="rId2"/>
          <a:stretch>
            <a:fillRect/>
          </a:stretch>
        </p:blipFill>
        <p:spPr>
          <a:xfrm>
            <a:off x="812097" y="1576844"/>
            <a:ext cx="5808237" cy="4380074"/>
          </a:xfrm>
          <a:prstGeom prst="rect">
            <a:avLst/>
          </a:prstGeom>
        </p:spPr>
      </p:pic>
      <p:sp>
        <p:nvSpPr>
          <p:cNvPr id="8" name="Titolo 1">
            <a:extLst>
              <a:ext uri="{FF2B5EF4-FFF2-40B4-BE49-F238E27FC236}">
                <a16:creationId xmlns:a16="http://schemas.microsoft.com/office/drawing/2014/main" id="{EFD11F09-DB2E-479A-9770-FBB20753C9E7}"/>
              </a:ext>
            </a:extLst>
          </p:cNvPr>
          <p:cNvSpPr txBox="1">
            <a:spLocks/>
          </p:cNvSpPr>
          <p:nvPr/>
        </p:nvSpPr>
        <p:spPr>
          <a:xfrm>
            <a:off x="8331246" y="430078"/>
            <a:ext cx="3311371" cy="119404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a:t>Ricapitolazione</a:t>
            </a:r>
            <a:endParaRPr lang="it-IT" dirty="0"/>
          </a:p>
        </p:txBody>
      </p:sp>
      <p:sp>
        <p:nvSpPr>
          <p:cNvPr id="9" name="Titolo 1">
            <a:extLst>
              <a:ext uri="{FF2B5EF4-FFF2-40B4-BE49-F238E27FC236}">
                <a16:creationId xmlns:a16="http://schemas.microsoft.com/office/drawing/2014/main" id="{17A27E7B-AE1E-48FD-9BC1-BAD18F5194BE}"/>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3</a:t>
            </a:r>
          </a:p>
        </p:txBody>
      </p:sp>
    </p:spTree>
    <p:extLst>
      <p:ext uri="{BB962C8B-B14F-4D97-AF65-F5344CB8AC3E}">
        <p14:creationId xmlns:p14="http://schemas.microsoft.com/office/powerpoint/2010/main" val="84358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In questa slide come da script si vuole rinfrescare la mente degli studenti in merito a Scratch;</a:t>
            </a:r>
          </a:p>
          <a:p>
            <a:r>
              <a:rPr lang="it-IT" b="1" dirty="0"/>
              <a:t>Nota: </a:t>
            </a:r>
            <a:r>
              <a:rPr lang="it-IT" dirty="0"/>
              <a:t>E’ prevista una fase di discussione con la classe dove chi vuole parla della sua esperienza con scratch e di eventuali programmi realizzati, brevemente.</a:t>
            </a:r>
          </a:p>
        </p:txBody>
      </p:sp>
      <p:pic>
        <p:nvPicPr>
          <p:cNvPr id="3" name="Immagine 2">
            <a:extLst>
              <a:ext uri="{FF2B5EF4-FFF2-40B4-BE49-F238E27FC236}">
                <a16:creationId xmlns:a16="http://schemas.microsoft.com/office/drawing/2014/main" id="{1EDA1F9D-A861-4F46-A39C-BFC446861529}"/>
              </a:ext>
            </a:extLst>
          </p:cNvPr>
          <p:cNvPicPr>
            <a:picLocks noChangeAspect="1"/>
          </p:cNvPicPr>
          <p:nvPr/>
        </p:nvPicPr>
        <p:blipFill>
          <a:blip r:embed="rId2"/>
          <a:stretch>
            <a:fillRect/>
          </a:stretch>
        </p:blipFill>
        <p:spPr>
          <a:xfrm>
            <a:off x="804942" y="1597980"/>
            <a:ext cx="5822559" cy="4350059"/>
          </a:xfrm>
          <a:prstGeom prst="rect">
            <a:avLst/>
          </a:prstGeom>
        </p:spPr>
      </p:pic>
      <p:sp>
        <p:nvSpPr>
          <p:cNvPr id="8" name="Titolo 1">
            <a:extLst>
              <a:ext uri="{FF2B5EF4-FFF2-40B4-BE49-F238E27FC236}">
                <a16:creationId xmlns:a16="http://schemas.microsoft.com/office/drawing/2014/main" id="{E86EABA9-7128-49C3-8DF6-BF9CF191CA7D}"/>
              </a:ext>
            </a:extLst>
          </p:cNvPr>
          <p:cNvSpPr>
            <a:spLocks noGrp="1"/>
          </p:cNvSpPr>
          <p:nvPr>
            <p:ph type="title"/>
          </p:nvPr>
        </p:nvSpPr>
        <p:spPr>
          <a:xfrm>
            <a:off x="8331246" y="430078"/>
            <a:ext cx="3311371" cy="1194048"/>
          </a:xfrm>
        </p:spPr>
        <p:txBody>
          <a:bodyPr/>
          <a:lstStyle/>
          <a:p>
            <a:r>
              <a:rPr lang="it-IT" dirty="0"/>
              <a:t>Ricapitolazione</a:t>
            </a:r>
          </a:p>
        </p:txBody>
      </p:sp>
      <p:sp>
        <p:nvSpPr>
          <p:cNvPr id="9" name="Titolo 1">
            <a:extLst>
              <a:ext uri="{FF2B5EF4-FFF2-40B4-BE49-F238E27FC236}">
                <a16:creationId xmlns:a16="http://schemas.microsoft.com/office/drawing/2014/main" id="{030378E4-161B-4C6B-8478-982D997E9B6D}"/>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4</a:t>
            </a:r>
          </a:p>
        </p:txBody>
      </p:sp>
    </p:spTree>
    <p:extLst>
      <p:ext uri="{BB962C8B-B14F-4D97-AF65-F5344CB8AC3E}">
        <p14:creationId xmlns:p14="http://schemas.microsoft.com/office/powerpoint/2010/main" val="1841491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331246" y="430078"/>
            <a:ext cx="3311371" cy="1194048"/>
          </a:xfrm>
        </p:spPr>
        <p:txBody>
          <a:bodyPr/>
          <a:lstStyle/>
          <a:p>
            <a:r>
              <a:rPr lang="it-IT" dirty="0"/>
              <a:t>Ricapitolazione</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In questa slide è presente un esempio volto a far ricordare agli studenti le conoscenze che si presuppone posseggano già riguardo scratch.</a:t>
            </a:r>
          </a:p>
        </p:txBody>
      </p:sp>
      <p:pic>
        <p:nvPicPr>
          <p:cNvPr id="4" name="Immagine 3">
            <a:extLst>
              <a:ext uri="{FF2B5EF4-FFF2-40B4-BE49-F238E27FC236}">
                <a16:creationId xmlns:a16="http://schemas.microsoft.com/office/drawing/2014/main" id="{55FE83BC-E995-4BE3-A6E7-36ECF5BEF166}"/>
              </a:ext>
            </a:extLst>
          </p:cNvPr>
          <p:cNvPicPr>
            <a:picLocks noChangeAspect="1"/>
          </p:cNvPicPr>
          <p:nvPr/>
        </p:nvPicPr>
        <p:blipFill>
          <a:blip r:embed="rId2"/>
          <a:stretch>
            <a:fillRect/>
          </a:stretch>
        </p:blipFill>
        <p:spPr>
          <a:xfrm>
            <a:off x="816746" y="1580225"/>
            <a:ext cx="5872911" cy="4437437"/>
          </a:xfrm>
          <a:prstGeom prst="rect">
            <a:avLst/>
          </a:prstGeom>
        </p:spPr>
      </p:pic>
      <p:sp>
        <p:nvSpPr>
          <p:cNvPr id="6" name="Titolo 1">
            <a:extLst>
              <a:ext uri="{FF2B5EF4-FFF2-40B4-BE49-F238E27FC236}">
                <a16:creationId xmlns:a16="http://schemas.microsoft.com/office/drawing/2014/main" id="{AF3D954A-7AD9-420E-8294-87ED5B801D12}"/>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5</a:t>
            </a:r>
          </a:p>
        </p:txBody>
      </p:sp>
    </p:spTree>
    <p:extLst>
      <p:ext uri="{BB962C8B-B14F-4D97-AF65-F5344CB8AC3E}">
        <p14:creationId xmlns:p14="http://schemas.microsoft.com/office/powerpoint/2010/main" val="4169685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358367" y="448322"/>
            <a:ext cx="3311371" cy="1194048"/>
          </a:xfrm>
        </p:spPr>
        <p:txBody>
          <a:bodyPr/>
          <a:lstStyle/>
          <a:p>
            <a:r>
              <a:rPr lang="it-IT" dirty="0"/>
              <a:t>L’iterazione</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In questa slide si inizia ad introdurre il concetto di iterazione nella programmazione; viene presentato un esempio per far comprendere ai ragazzi la necessità e l’importanza delle iterazioni.</a:t>
            </a:r>
          </a:p>
          <a:p>
            <a:r>
              <a:rPr lang="it-IT" b="1" dirty="0"/>
              <a:t>Nota:  </a:t>
            </a:r>
            <a:r>
              <a:rPr lang="it-IT" dirty="0"/>
              <a:t>Viene incoraggiata la condivisione e la discussione delle proprie idee riguardo le domande poste sulle slide.</a:t>
            </a:r>
          </a:p>
        </p:txBody>
      </p:sp>
      <p:pic>
        <p:nvPicPr>
          <p:cNvPr id="4" name="Immagine 3">
            <a:extLst>
              <a:ext uri="{FF2B5EF4-FFF2-40B4-BE49-F238E27FC236}">
                <a16:creationId xmlns:a16="http://schemas.microsoft.com/office/drawing/2014/main" id="{39D1D279-11B9-40BF-B4EB-9318075CE7BE}"/>
              </a:ext>
            </a:extLst>
          </p:cNvPr>
          <p:cNvPicPr>
            <a:picLocks noChangeAspect="1"/>
          </p:cNvPicPr>
          <p:nvPr/>
        </p:nvPicPr>
        <p:blipFill>
          <a:blip r:embed="rId2"/>
          <a:stretch>
            <a:fillRect/>
          </a:stretch>
        </p:blipFill>
        <p:spPr>
          <a:xfrm>
            <a:off x="813802" y="1571348"/>
            <a:ext cx="5864687" cy="4390008"/>
          </a:xfrm>
          <a:prstGeom prst="rect">
            <a:avLst/>
          </a:prstGeom>
        </p:spPr>
      </p:pic>
      <p:sp>
        <p:nvSpPr>
          <p:cNvPr id="6" name="Titolo 1">
            <a:extLst>
              <a:ext uri="{FF2B5EF4-FFF2-40B4-BE49-F238E27FC236}">
                <a16:creationId xmlns:a16="http://schemas.microsoft.com/office/drawing/2014/main" id="{88E1D4D7-D87F-43CA-9585-E3A398F66664}"/>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6</a:t>
            </a:r>
          </a:p>
        </p:txBody>
      </p:sp>
    </p:spTree>
    <p:extLst>
      <p:ext uri="{BB962C8B-B14F-4D97-AF65-F5344CB8AC3E}">
        <p14:creationId xmlns:p14="http://schemas.microsoft.com/office/powerpoint/2010/main" val="3765049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358367" y="448322"/>
            <a:ext cx="3311371" cy="1194048"/>
          </a:xfrm>
        </p:spPr>
        <p:txBody>
          <a:bodyPr/>
          <a:lstStyle/>
          <a:p>
            <a:r>
              <a:rPr lang="it-IT" dirty="0"/>
              <a:t>L’iterazione</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In questa slide si inizia ad introdurre il concetto di iterazione nella programmazione; viene presentato un esempio per far comprendere ai ragazzi la necessità e l’importanza delle iterazioni.</a:t>
            </a:r>
          </a:p>
          <a:p>
            <a:r>
              <a:rPr lang="it-IT" b="1" dirty="0"/>
              <a:t>Nota:  </a:t>
            </a:r>
            <a:r>
              <a:rPr lang="it-IT" dirty="0"/>
              <a:t>Viene incoraggiata la condivisione e la discussione delle proprie idee riguardo le domande poste sulle slide.</a:t>
            </a:r>
          </a:p>
        </p:txBody>
      </p:sp>
      <p:pic>
        <p:nvPicPr>
          <p:cNvPr id="3" name="Immagine 2">
            <a:extLst>
              <a:ext uri="{FF2B5EF4-FFF2-40B4-BE49-F238E27FC236}">
                <a16:creationId xmlns:a16="http://schemas.microsoft.com/office/drawing/2014/main" id="{086573AF-DA77-45A3-953A-CA0ED33E734E}"/>
              </a:ext>
            </a:extLst>
          </p:cNvPr>
          <p:cNvPicPr>
            <a:picLocks noChangeAspect="1"/>
          </p:cNvPicPr>
          <p:nvPr/>
        </p:nvPicPr>
        <p:blipFill>
          <a:blip r:embed="rId2"/>
          <a:stretch>
            <a:fillRect/>
          </a:stretch>
        </p:blipFill>
        <p:spPr>
          <a:xfrm>
            <a:off x="825623" y="1572084"/>
            <a:ext cx="5868140" cy="4416757"/>
          </a:xfrm>
          <a:prstGeom prst="rect">
            <a:avLst/>
          </a:prstGeom>
        </p:spPr>
      </p:pic>
      <p:sp>
        <p:nvSpPr>
          <p:cNvPr id="6" name="Titolo 1">
            <a:extLst>
              <a:ext uri="{FF2B5EF4-FFF2-40B4-BE49-F238E27FC236}">
                <a16:creationId xmlns:a16="http://schemas.microsoft.com/office/drawing/2014/main" id="{27CB00B1-5761-4DC1-87E3-5B4D9E91A640}"/>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7</a:t>
            </a:r>
          </a:p>
        </p:txBody>
      </p:sp>
    </p:spTree>
    <p:extLst>
      <p:ext uri="{BB962C8B-B14F-4D97-AF65-F5344CB8AC3E}">
        <p14:creationId xmlns:p14="http://schemas.microsoft.com/office/powerpoint/2010/main" val="146546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282866" y="448322"/>
            <a:ext cx="3311371" cy="1478132"/>
          </a:xfrm>
        </p:spPr>
        <p:txBody>
          <a:bodyPr/>
          <a:lstStyle/>
          <a:p>
            <a:r>
              <a:rPr lang="it-IT" dirty="0"/>
              <a:t>Iterazione in Scratch</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a:xfrm>
            <a:off x="8337885" y="2104008"/>
            <a:ext cx="3092115" cy="3801492"/>
          </a:xfrm>
        </p:spPr>
        <p:txBody>
          <a:bodyPr/>
          <a:lstStyle/>
          <a:p>
            <a:r>
              <a:rPr lang="it-IT" dirty="0"/>
              <a:t>In questa slide si inizia ad associare i concetti rivisti fino ad adesso per arrivare al nucleo della lezione;</a:t>
            </a:r>
          </a:p>
          <a:p>
            <a:r>
              <a:rPr lang="it-IT" b="1" dirty="0"/>
              <a:t>Nota:  </a:t>
            </a:r>
            <a:r>
              <a:rPr lang="it-IT" dirty="0"/>
              <a:t>Viene incoraggiata la condivisione e la discussione delle proprie idee riguardo le domande poste sulle slide.</a:t>
            </a:r>
          </a:p>
        </p:txBody>
      </p:sp>
      <p:pic>
        <p:nvPicPr>
          <p:cNvPr id="3" name="Immagine 2">
            <a:extLst>
              <a:ext uri="{FF2B5EF4-FFF2-40B4-BE49-F238E27FC236}">
                <a16:creationId xmlns:a16="http://schemas.microsoft.com/office/drawing/2014/main" id="{787683AC-7DD2-4BE5-A26A-EDFF33BFD71C}"/>
              </a:ext>
            </a:extLst>
          </p:cNvPr>
          <p:cNvPicPr>
            <a:picLocks noChangeAspect="1"/>
          </p:cNvPicPr>
          <p:nvPr/>
        </p:nvPicPr>
        <p:blipFill>
          <a:blip r:embed="rId2"/>
          <a:stretch>
            <a:fillRect/>
          </a:stretch>
        </p:blipFill>
        <p:spPr>
          <a:xfrm>
            <a:off x="815130" y="1571347"/>
            <a:ext cx="5887512" cy="4434157"/>
          </a:xfrm>
          <a:prstGeom prst="rect">
            <a:avLst/>
          </a:prstGeom>
        </p:spPr>
      </p:pic>
      <p:sp>
        <p:nvSpPr>
          <p:cNvPr id="6" name="Titolo 1">
            <a:extLst>
              <a:ext uri="{FF2B5EF4-FFF2-40B4-BE49-F238E27FC236}">
                <a16:creationId xmlns:a16="http://schemas.microsoft.com/office/drawing/2014/main" id="{6FA27D63-FD5B-4AC0-900A-F392285CBB13}"/>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8</a:t>
            </a:r>
          </a:p>
        </p:txBody>
      </p:sp>
    </p:spTree>
    <p:extLst>
      <p:ext uri="{BB962C8B-B14F-4D97-AF65-F5344CB8AC3E}">
        <p14:creationId xmlns:p14="http://schemas.microsoft.com/office/powerpoint/2010/main" val="187882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3EF2768-0681-4163-85A6-9EC61798F6D2}"/>
              </a:ext>
            </a:extLst>
          </p:cNvPr>
          <p:cNvPicPr>
            <a:picLocks noChangeAspect="1"/>
          </p:cNvPicPr>
          <p:nvPr/>
        </p:nvPicPr>
        <p:blipFill>
          <a:blip r:embed="rId2"/>
          <a:stretch>
            <a:fillRect/>
          </a:stretch>
        </p:blipFill>
        <p:spPr>
          <a:xfrm>
            <a:off x="804858" y="1562470"/>
            <a:ext cx="5907022" cy="4438836"/>
          </a:xfrm>
          <a:prstGeom prst="rect">
            <a:avLst/>
          </a:prstGeom>
        </p:spPr>
      </p:pic>
      <p:sp>
        <p:nvSpPr>
          <p:cNvPr id="11" name="Titolo 1">
            <a:extLst>
              <a:ext uri="{FF2B5EF4-FFF2-40B4-BE49-F238E27FC236}">
                <a16:creationId xmlns:a16="http://schemas.microsoft.com/office/drawing/2014/main" id="{AF92D652-A05F-491A-9CB3-87BC0ED2467A}"/>
              </a:ext>
            </a:extLst>
          </p:cNvPr>
          <p:cNvSpPr txBox="1">
            <a:spLocks/>
          </p:cNvSpPr>
          <p:nvPr/>
        </p:nvSpPr>
        <p:spPr>
          <a:xfrm>
            <a:off x="8282866" y="448322"/>
            <a:ext cx="3311371" cy="147813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dirty="0"/>
              <a:t>Iterazione in Scratch</a:t>
            </a:r>
          </a:p>
        </p:txBody>
      </p:sp>
      <p:sp>
        <p:nvSpPr>
          <p:cNvPr id="12" name="Segnaposto testo 4">
            <a:extLst>
              <a:ext uri="{FF2B5EF4-FFF2-40B4-BE49-F238E27FC236}">
                <a16:creationId xmlns:a16="http://schemas.microsoft.com/office/drawing/2014/main" id="{5D6ECD17-159C-4733-93AA-F3AB94BC85C5}"/>
              </a:ext>
            </a:extLst>
          </p:cNvPr>
          <p:cNvSpPr txBox="1">
            <a:spLocks/>
          </p:cNvSpPr>
          <p:nvPr/>
        </p:nvSpPr>
        <p:spPr>
          <a:xfrm>
            <a:off x="8337885" y="2104008"/>
            <a:ext cx="3092115" cy="380149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Clr>
                <a:schemeClr val="tx2"/>
              </a:buClr>
              <a:buFont typeface="Arial" panose="020B0604020202020204" pitchFamily="34" charset="0"/>
              <a:buNone/>
              <a:defRPr sz="1600" kern="1200" baseline="0">
                <a:solidFill>
                  <a:schemeClr val="bg2"/>
                </a:solidFill>
                <a:latin typeface="+mn-lt"/>
                <a:ea typeface="+mn-ea"/>
                <a:cs typeface="+mn-cs"/>
              </a:defRPr>
            </a:lvl1pPr>
            <a:lvl2pPr marL="457200" indent="0" algn="l" defTabSz="914400" rtl="0" eaLnBrk="1" latinLnBrk="0" hangingPunct="1">
              <a:lnSpc>
                <a:spcPct val="110000"/>
              </a:lnSpc>
              <a:spcBef>
                <a:spcPts val="700"/>
              </a:spcBef>
              <a:buClr>
                <a:schemeClr val="tx2"/>
              </a:buClr>
              <a:buFont typeface="Gill Sans MT" panose="020B0502020104020203"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3pPr>
            <a:lvl4pPr marL="13716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4pPr>
            <a:lvl5pPr marL="18288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5pPr>
            <a:lvl6pPr marL="22860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6pPr>
            <a:lvl7pPr marL="27432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7pPr>
            <a:lvl8pPr marL="3200400" indent="0" algn="l" defTabSz="914400" rtl="0" eaLnBrk="1" latinLnBrk="0" hangingPunct="1">
              <a:lnSpc>
                <a:spcPct val="110000"/>
              </a:lnSpc>
              <a:spcBef>
                <a:spcPts val="700"/>
              </a:spcBef>
              <a:buClr>
                <a:schemeClr val="tx2"/>
              </a:buClr>
              <a:buFont typeface="Gill Sans MT" panose="020B0502020104020203" pitchFamily="34" charset="0"/>
              <a:buNone/>
              <a:defRPr sz="1000" kern="1200" baseline="0">
                <a:solidFill>
                  <a:schemeClr val="tx1">
                    <a:lumMod val="65000"/>
                    <a:lumOff val="35000"/>
                  </a:schemeClr>
                </a:solidFill>
                <a:latin typeface="+mn-lt"/>
                <a:ea typeface="+mn-ea"/>
                <a:cs typeface="+mn-cs"/>
              </a:defRPr>
            </a:lvl8pPr>
            <a:lvl9pPr marL="3657600" indent="0" algn="l" defTabSz="914400" rtl="0" eaLnBrk="1" latinLnBrk="0" hangingPunct="1">
              <a:lnSpc>
                <a:spcPct val="110000"/>
              </a:lnSpc>
              <a:spcBef>
                <a:spcPts val="700"/>
              </a:spcBef>
              <a:buClr>
                <a:schemeClr val="tx2"/>
              </a:buClr>
              <a:buFont typeface="Arial" panose="020B0604020202020204" pitchFamily="34" charset="0"/>
              <a:buNone/>
              <a:defRPr sz="1000" kern="1200" baseline="0">
                <a:solidFill>
                  <a:schemeClr val="tx1">
                    <a:lumMod val="65000"/>
                    <a:lumOff val="35000"/>
                  </a:schemeClr>
                </a:solidFill>
                <a:latin typeface="+mn-lt"/>
                <a:ea typeface="+mn-ea"/>
                <a:cs typeface="+mn-cs"/>
              </a:defRPr>
            </a:lvl9pPr>
          </a:lstStyle>
          <a:p>
            <a:r>
              <a:rPr lang="it-IT" dirty="0"/>
              <a:t>In questa slide sono descritte alcune delle tipologie di interazioni presenti in scratch, vengono inoltre citati alcuni altri blocchi di codice da utilizzare in combinazioni con esse </a:t>
            </a:r>
            <a:r>
              <a:rPr lang="it-IT" b="1" dirty="0"/>
              <a:t>(condizioni).</a:t>
            </a:r>
          </a:p>
        </p:txBody>
      </p:sp>
      <p:sp>
        <p:nvSpPr>
          <p:cNvPr id="6" name="Titolo 1">
            <a:extLst>
              <a:ext uri="{FF2B5EF4-FFF2-40B4-BE49-F238E27FC236}">
                <a16:creationId xmlns:a16="http://schemas.microsoft.com/office/drawing/2014/main" id="{0BB1FDF5-171F-4989-B080-91C26F167966}"/>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9</a:t>
            </a:r>
          </a:p>
        </p:txBody>
      </p:sp>
    </p:spTree>
    <p:extLst>
      <p:ext uri="{BB962C8B-B14F-4D97-AF65-F5344CB8AC3E}">
        <p14:creationId xmlns:p14="http://schemas.microsoft.com/office/powerpoint/2010/main" val="119203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2B36C51-7CBC-4A79-92E7-3BA292D7BAAA}"/>
              </a:ext>
            </a:extLst>
          </p:cNvPr>
          <p:cNvPicPr>
            <a:picLocks noChangeAspect="1"/>
          </p:cNvPicPr>
          <p:nvPr/>
        </p:nvPicPr>
        <p:blipFill>
          <a:blip r:embed="rId2"/>
          <a:stretch>
            <a:fillRect/>
          </a:stretch>
        </p:blipFill>
        <p:spPr>
          <a:xfrm>
            <a:off x="815130" y="1544714"/>
            <a:ext cx="5881936" cy="4429958"/>
          </a:xfrm>
          <a:prstGeom prst="rect">
            <a:avLst/>
          </a:prstGeom>
        </p:spPr>
      </p:pic>
      <p:sp>
        <p:nvSpPr>
          <p:cNvPr id="11" name="Titolo 1">
            <a:extLst>
              <a:ext uri="{FF2B5EF4-FFF2-40B4-BE49-F238E27FC236}">
                <a16:creationId xmlns:a16="http://schemas.microsoft.com/office/drawing/2014/main" id="{AD37D2FC-3DCB-4965-9989-BEC1D94974BA}"/>
              </a:ext>
            </a:extLst>
          </p:cNvPr>
          <p:cNvSpPr txBox="1">
            <a:spLocks/>
          </p:cNvSpPr>
          <p:nvPr/>
        </p:nvSpPr>
        <p:spPr>
          <a:xfrm>
            <a:off x="8282866" y="448322"/>
            <a:ext cx="3311371" cy="147813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dirty="0"/>
              <a:t>Iterazione in Scratch</a:t>
            </a:r>
          </a:p>
        </p:txBody>
      </p:sp>
      <p:sp>
        <p:nvSpPr>
          <p:cNvPr id="12" name="Segnaposto testo 4">
            <a:extLst>
              <a:ext uri="{FF2B5EF4-FFF2-40B4-BE49-F238E27FC236}">
                <a16:creationId xmlns:a16="http://schemas.microsoft.com/office/drawing/2014/main" id="{AB2E4C37-61A1-40E5-8D9C-43E5F18059BE}"/>
              </a:ext>
            </a:extLst>
          </p:cNvPr>
          <p:cNvSpPr txBox="1">
            <a:spLocks/>
          </p:cNvSpPr>
          <p:nvPr/>
        </p:nvSpPr>
        <p:spPr>
          <a:xfrm>
            <a:off x="8337885" y="2104008"/>
            <a:ext cx="3092115" cy="380149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Clr>
                <a:schemeClr val="tx2"/>
              </a:buClr>
              <a:buFont typeface="Arial" panose="020B0604020202020204" pitchFamily="34" charset="0"/>
              <a:buNone/>
              <a:defRPr sz="1600" kern="1200" baseline="0">
                <a:solidFill>
                  <a:schemeClr val="bg2"/>
                </a:solidFill>
                <a:latin typeface="+mn-lt"/>
                <a:ea typeface="+mn-ea"/>
                <a:cs typeface="+mn-cs"/>
              </a:defRPr>
            </a:lvl1pPr>
            <a:lvl2pPr marL="457200" indent="0" algn="l" defTabSz="914400" rtl="0" eaLnBrk="1" latinLnBrk="0" hangingPunct="1">
              <a:lnSpc>
                <a:spcPct val="110000"/>
              </a:lnSpc>
              <a:spcBef>
                <a:spcPts val="700"/>
              </a:spcBef>
              <a:buClr>
                <a:schemeClr val="tx2"/>
              </a:buClr>
              <a:buFont typeface="Gill Sans MT" panose="020B0502020104020203"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3pPr>
            <a:lvl4pPr marL="13716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4pPr>
            <a:lvl5pPr marL="18288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5pPr>
            <a:lvl6pPr marL="22860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6pPr>
            <a:lvl7pPr marL="27432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7pPr>
            <a:lvl8pPr marL="3200400" indent="0" algn="l" defTabSz="914400" rtl="0" eaLnBrk="1" latinLnBrk="0" hangingPunct="1">
              <a:lnSpc>
                <a:spcPct val="110000"/>
              </a:lnSpc>
              <a:spcBef>
                <a:spcPts val="700"/>
              </a:spcBef>
              <a:buClr>
                <a:schemeClr val="tx2"/>
              </a:buClr>
              <a:buFont typeface="Gill Sans MT" panose="020B0502020104020203" pitchFamily="34" charset="0"/>
              <a:buNone/>
              <a:defRPr sz="1000" kern="1200" baseline="0">
                <a:solidFill>
                  <a:schemeClr val="tx1">
                    <a:lumMod val="65000"/>
                    <a:lumOff val="35000"/>
                  </a:schemeClr>
                </a:solidFill>
                <a:latin typeface="+mn-lt"/>
                <a:ea typeface="+mn-ea"/>
                <a:cs typeface="+mn-cs"/>
              </a:defRPr>
            </a:lvl8pPr>
            <a:lvl9pPr marL="3657600" indent="0" algn="l" defTabSz="914400" rtl="0" eaLnBrk="1" latinLnBrk="0" hangingPunct="1">
              <a:lnSpc>
                <a:spcPct val="110000"/>
              </a:lnSpc>
              <a:spcBef>
                <a:spcPts val="700"/>
              </a:spcBef>
              <a:buClr>
                <a:schemeClr val="tx2"/>
              </a:buClr>
              <a:buFont typeface="Arial" panose="020B0604020202020204" pitchFamily="34" charset="0"/>
              <a:buNone/>
              <a:defRPr sz="1000" kern="1200" baseline="0">
                <a:solidFill>
                  <a:schemeClr val="tx1">
                    <a:lumMod val="65000"/>
                    <a:lumOff val="35000"/>
                  </a:schemeClr>
                </a:solidFill>
                <a:latin typeface="+mn-lt"/>
                <a:ea typeface="+mn-ea"/>
                <a:cs typeface="+mn-cs"/>
              </a:defRPr>
            </a:lvl9pPr>
          </a:lstStyle>
          <a:p>
            <a:r>
              <a:rPr lang="it-IT" dirty="0"/>
              <a:t>In questa slide sono descritte la rimanente tipologia di interazione presente in scratch, e vengono inoltre citati altri blocchi di codice da utilizzare in combinazioni con esse.</a:t>
            </a:r>
          </a:p>
        </p:txBody>
      </p:sp>
      <p:sp>
        <p:nvSpPr>
          <p:cNvPr id="6" name="Titolo 1">
            <a:extLst>
              <a:ext uri="{FF2B5EF4-FFF2-40B4-BE49-F238E27FC236}">
                <a16:creationId xmlns:a16="http://schemas.microsoft.com/office/drawing/2014/main" id="{D018A464-75F8-42DF-A5AE-23EA6B4A77BE}"/>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10</a:t>
            </a:r>
          </a:p>
        </p:txBody>
      </p:sp>
    </p:spTree>
    <p:extLst>
      <p:ext uri="{BB962C8B-B14F-4D97-AF65-F5344CB8AC3E}">
        <p14:creationId xmlns:p14="http://schemas.microsoft.com/office/powerpoint/2010/main" val="139405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a:xfrm>
            <a:off x="8337885" y="1741335"/>
            <a:ext cx="3092115" cy="4332293"/>
          </a:xfrm>
        </p:spPr>
        <p:txBody>
          <a:bodyPr>
            <a:normAutofit/>
          </a:bodyPr>
          <a:lstStyle/>
          <a:p>
            <a:r>
              <a:rPr lang="it-IT" dirty="0"/>
              <a:t>In questa slide viene presentato un esempio per far comprendere ai ragazzi la necessità e l’importanza delle iterazioni e mettere in pratica quanto visto insieme.</a:t>
            </a:r>
          </a:p>
          <a:p>
            <a:r>
              <a:rPr lang="it-IT" b="1" dirty="0"/>
              <a:t>Nota:  </a:t>
            </a:r>
            <a:r>
              <a:rPr lang="it-IT" dirty="0"/>
              <a:t>La risoluzione dell’esercizio viene mostrata solo dopo una discussione con la classe per avvicinarsi il più possibile o raggiungere la soluzione prevista, sarebbe interessante anche mostrare direttamente su scratch la composizione della soluzione in diretta.</a:t>
            </a:r>
          </a:p>
        </p:txBody>
      </p:sp>
      <p:pic>
        <p:nvPicPr>
          <p:cNvPr id="3" name="Immagine 2">
            <a:extLst>
              <a:ext uri="{FF2B5EF4-FFF2-40B4-BE49-F238E27FC236}">
                <a16:creationId xmlns:a16="http://schemas.microsoft.com/office/drawing/2014/main" id="{D1A6DA7B-E083-43A8-A5E7-FA6818DFDEA3}"/>
              </a:ext>
            </a:extLst>
          </p:cNvPr>
          <p:cNvPicPr>
            <a:picLocks noChangeAspect="1"/>
          </p:cNvPicPr>
          <p:nvPr/>
        </p:nvPicPr>
        <p:blipFill>
          <a:blip r:embed="rId2"/>
          <a:stretch>
            <a:fillRect/>
          </a:stretch>
        </p:blipFill>
        <p:spPr>
          <a:xfrm>
            <a:off x="832989" y="1555583"/>
            <a:ext cx="5789753" cy="4352143"/>
          </a:xfrm>
          <a:prstGeom prst="rect">
            <a:avLst/>
          </a:prstGeom>
        </p:spPr>
      </p:pic>
      <p:sp>
        <p:nvSpPr>
          <p:cNvPr id="8" name="Titolo 1">
            <a:extLst>
              <a:ext uri="{FF2B5EF4-FFF2-40B4-BE49-F238E27FC236}">
                <a16:creationId xmlns:a16="http://schemas.microsoft.com/office/drawing/2014/main" id="{ACC9EC09-6936-48B3-B099-85401A520F25}"/>
              </a:ext>
            </a:extLst>
          </p:cNvPr>
          <p:cNvSpPr>
            <a:spLocks noGrp="1"/>
          </p:cNvSpPr>
          <p:nvPr>
            <p:ph type="title"/>
          </p:nvPr>
        </p:nvSpPr>
        <p:spPr>
          <a:xfrm>
            <a:off x="8341588" y="456711"/>
            <a:ext cx="3311371" cy="1194048"/>
          </a:xfrm>
        </p:spPr>
        <p:txBody>
          <a:bodyPr/>
          <a:lstStyle/>
          <a:p>
            <a:r>
              <a:rPr lang="it-IT" dirty="0"/>
              <a:t>L’esempio</a:t>
            </a:r>
          </a:p>
        </p:txBody>
      </p:sp>
      <p:sp>
        <p:nvSpPr>
          <p:cNvPr id="9" name="Titolo 1">
            <a:extLst>
              <a:ext uri="{FF2B5EF4-FFF2-40B4-BE49-F238E27FC236}">
                <a16:creationId xmlns:a16="http://schemas.microsoft.com/office/drawing/2014/main" id="{84824EFE-5E57-4427-90FB-61D2D5C3CCC8}"/>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11</a:t>
            </a:r>
          </a:p>
        </p:txBody>
      </p:sp>
    </p:spTree>
    <p:extLst>
      <p:ext uri="{BB962C8B-B14F-4D97-AF65-F5344CB8AC3E}">
        <p14:creationId xmlns:p14="http://schemas.microsoft.com/office/powerpoint/2010/main" val="3324634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54871E-C999-4FAC-86E2-2DBF959A5093}"/>
              </a:ext>
            </a:extLst>
          </p:cNvPr>
          <p:cNvSpPr>
            <a:spLocks noGrp="1"/>
          </p:cNvSpPr>
          <p:nvPr>
            <p:ph type="title"/>
          </p:nvPr>
        </p:nvSpPr>
        <p:spPr>
          <a:xfrm>
            <a:off x="3209805" y="335560"/>
            <a:ext cx="8241167" cy="5914239"/>
          </a:xfrm>
        </p:spPr>
        <p:txBody>
          <a:bodyPr>
            <a:noAutofit/>
          </a:bodyPr>
          <a:lstStyle/>
          <a:p>
            <a:pPr>
              <a:lnSpc>
                <a:spcPct val="150000"/>
              </a:lnSpc>
            </a:pPr>
            <a:r>
              <a:rPr lang="it-IT" sz="3200" dirty="0"/>
              <a:t>- </a:t>
            </a:r>
            <a:r>
              <a:rPr lang="it-IT" sz="3200" dirty="0">
                <a:solidFill>
                  <a:srgbClr val="FFC000"/>
                </a:solidFill>
              </a:rPr>
              <a:t>Intro</a:t>
            </a:r>
            <a:r>
              <a:rPr lang="it-IT" sz="3200" dirty="0"/>
              <a:t>duzione</a:t>
            </a:r>
            <a:br>
              <a:rPr lang="it-IT" sz="3200" dirty="0"/>
            </a:br>
            <a:r>
              <a:rPr lang="it-IT" sz="3200" dirty="0"/>
              <a:t>- </a:t>
            </a:r>
            <a:r>
              <a:rPr lang="it-IT" sz="3200" dirty="0">
                <a:solidFill>
                  <a:srgbClr val="FFC000"/>
                </a:solidFill>
              </a:rPr>
              <a:t>Pre</a:t>
            </a:r>
            <a:r>
              <a:rPr lang="it-IT" sz="3200" dirty="0"/>
              <a:t>requisiti</a:t>
            </a:r>
            <a:br>
              <a:rPr lang="it-IT" sz="3200" dirty="0"/>
            </a:br>
            <a:r>
              <a:rPr lang="it-IT" sz="3200" dirty="0"/>
              <a:t>- obiettivi </a:t>
            </a:r>
            <a:r>
              <a:rPr lang="it-IT" sz="3200" dirty="0">
                <a:solidFill>
                  <a:srgbClr val="FFC000"/>
                </a:solidFill>
              </a:rPr>
              <a:t>formativi</a:t>
            </a:r>
            <a:br>
              <a:rPr lang="it-IT" sz="3200" dirty="0"/>
            </a:br>
            <a:r>
              <a:rPr lang="it-IT" sz="3200" dirty="0"/>
              <a:t>- script della </a:t>
            </a:r>
            <a:r>
              <a:rPr lang="it-IT" sz="3200" dirty="0">
                <a:solidFill>
                  <a:srgbClr val="FFC000"/>
                </a:solidFill>
              </a:rPr>
              <a:t>lezione</a:t>
            </a:r>
            <a:br>
              <a:rPr lang="it-IT" sz="3200" dirty="0"/>
            </a:br>
            <a:r>
              <a:rPr lang="it-IT" sz="3200" dirty="0"/>
              <a:t>- metodologie </a:t>
            </a:r>
            <a:r>
              <a:rPr lang="it-IT" sz="3200" dirty="0">
                <a:solidFill>
                  <a:srgbClr val="FFC000"/>
                </a:solidFill>
              </a:rPr>
              <a:t>didattiche</a:t>
            </a:r>
            <a:br>
              <a:rPr lang="it-IT" sz="3200" dirty="0"/>
            </a:br>
            <a:r>
              <a:rPr lang="it-IT" sz="3200" dirty="0"/>
              <a:t>- </a:t>
            </a:r>
            <a:r>
              <a:rPr lang="it-IT" sz="3200" dirty="0">
                <a:solidFill>
                  <a:srgbClr val="FFC000"/>
                </a:solidFill>
              </a:rPr>
              <a:t>slide</a:t>
            </a:r>
            <a:r>
              <a:rPr lang="it-IT" sz="3200" dirty="0"/>
              <a:t> della lezione</a:t>
            </a:r>
            <a:br>
              <a:rPr lang="it-IT" sz="3200" dirty="0"/>
            </a:br>
            <a:r>
              <a:rPr lang="it-IT" sz="3200" dirty="0"/>
              <a:t>-</a:t>
            </a:r>
            <a:r>
              <a:rPr lang="it-IT" sz="3200" dirty="0">
                <a:solidFill>
                  <a:srgbClr val="FFC000"/>
                </a:solidFill>
              </a:rPr>
              <a:t> esercizi </a:t>
            </a:r>
            <a:r>
              <a:rPr lang="it-IT" sz="3200" dirty="0"/>
              <a:t>da realizzare</a:t>
            </a:r>
            <a:br>
              <a:rPr lang="it-IT" sz="3200" dirty="0"/>
            </a:br>
            <a:r>
              <a:rPr lang="it-IT" sz="3200" dirty="0"/>
              <a:t>-</a:t>
            </a:r>
            <a:r>
              <a:rPr lang="it-IT" sz="3200" dirty="0">
                <a:solidFill>
                  <a:srgbClr val="FFC000"/>
                </a:solidFill>
              </a:rPr>
              <a:t> principi </a:t>
            </a:r>
            <a:r>
              <a:rPr lang="it-IT" sz="3200" dirty="0"/>
              <a:t>apprendimento</a:t>
            </a:r>
          </a:p>
        </p:txBody>
      </p:sp>
      <p:sp>
        <p:nvSpPr>
          <p:cNvPr id="4" name="Titolo 1">
            <a:extLst>
              <a:ext uri="{FF2B5EF4-FFF2-40B4-BE49-F238E27FC236}">
                <a16:creationId xmlns:a16="http://schemas.microsoft.com/office/drawing/2014/main" id="{798DC6AE-945A-4BB5-8784-27F721235D2F}"/>
              </a:ext>
            </a:extLst>
          </p:cNvPr>
          <p:cNvSpPr txBox="1">
            <a:spLocks/>
          </p:cNvSpPr>
          <p:nvPr/>
        </p:nvSpPr>
        <p:spPr>
          <a:xfrm>
            <a:off x="413342" y="969458"/>
            <a:ext cx="811452" cy="47350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400" kern="1200" cap="all" spc="800" baseline="0">
                <a:solidFill>
                  <a:schemeClr val="tx2"/>
                </a:solidFill>
                <a:latin typeface="+mj-lt"/>
                <a:ea typeface="+mj-ea"/>
                <a:cs typeface="+mj-cs"/>
              </a:defRPr>
            </a:lvl1pPr>
          </a:lstStyle>
          <a:p>
            <a:pPr algn="ctr"/>
            <a:r>
              <a:rPr lang="it-IT" sz="5400" dirty="0">
                <a:solidFill>
                  <a:srgbClr val="F8B323"/>
                </a:solidFill>
              </a:rPr>
              <a:t>indice</a:t>
            </a:r>
          </a:p>
        </p:txBody>
      </p:sp>
    </p:spTree>
    <p:extLst>
      <p:ext uri="{BB962C8B-B14F-4D97-AF65-F5344CB8AC3E}">
        <p14:creationId xmlns:p14="http://schemas.microsoft.com/office/powerpoint/2010/main" val="879439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BEEAE295-3D38-434C-8E21-D1DDDC1A2576}"/>
              </a:ext>
            </a:extLst>
          </p:cNvPr>
          <p:cNvPicPr>
            <a:picLocks noChangeAspect="1"/>
          </p:cNvPicPr>
          <p:nvPr/>
        </p:nvPicPr>
        <p:blipFill>
          <a:blip r:embed="rId2"/>
          <a:stretch>
            <a:fillRect/>
          </a:stretch>
        </p:blipFill>
        <p:spPr>
          <a:xfrm>
            <a:off x="830967" y="1535839"/>
            <a:ext cx="5783876" cy="4353334"/>
          </a:xfrm>
          <a:prstGeom prst="rect">
            <a:avLst/>
          </a:prstGeom>
        </p:spPr>
      </p:pic>
      <p:sp>
        <p:nvSpPr>
          <p:cNvPr id="8" name="Segnaposto testo 4">
            <a:extLst>
              <a:ext uri="{FF2B5EF4-FFF2-40B4-BE49-F238E27FC236}">
                <a16:creationId xmlns:a16="http://schemas.microsoft.com/office/drawing/2014/main" id="{E71EAE1F-A2E6-4966-A51A-B5844E161E46}"/>
              </a:ext>
            </a:extLst>
          </p:cNvPr>
          <p:cNvSpPr>
            <a:spLocks noGrp="1"/>
          </p:cNvSpPr>
          <p:nvPr>
            <p:ph type="body" sz="half" idx="2"/>
          </p:nvPr>
        </p:nvSpPr>
        <p:spPr>
          <a:xfrm>
            <a:off x="8337885" y="1741335"/>
            <a:ext cx="3092115" cy="4332293"/>
          </a:xfrm>
        </p:spPr>
        <p:txBody>
          <a:bodyPr>
            <a:normAutofit/>
          </a:bodyPr>
          <a:lstStyle/>
          <a:p>
            <a:r>
              <a:rPr lang="it-IT" dirty="0"/>
              <a:t>In questa slide viene presentato un esempio per far comprendere ai ragazzi la necessità e l’importanza delle iterazioni e mettere in pratica quanto visto insieme.</a:t>
            </a:r>
          </a:p>
          <a:p>
            <a:r>
              <a:rPr lang="it-IT" b="1" dirty="0"/>
              <a:t>Nota:  </a:t>
            </a:r>
            <a:r>
              <a:rPr lang="it-IT" dirty="0"/>
              <a:t>La risoluzione dell’esercizio viene mostrata solo dopo una discussione con la classe per avvicinarsi il più possibile o raggiungere la soluzione prevista, sarebbe interessante anche mostrare direttamente su scratch la composizione della soluzione in diretta.</a:t>
            </a:r>
          </a:p>
        </p:txBody>
      </p:sp>
      <p:sp>
        <p:nvSpPr>
          <p:cNvPr id="11" name="Titolo 1">
            <a:extLst>
              <a:ext uri="{FF2B5EF4-FFF2-40B4-BE49-F238E27FC236}">
                <a16:creationId xmlns:a16="http://schemas.microsoft.com/office/drawing/2014/main" id="{BB0A17F9-AC5C-40D5-A884-A53E6120F469}"/>
              </a:ext>
            </a:extLst>
          </p:cNvPr>
          <p:cNvSpPr>
            <a:spLocks noGrp="1"/>
          </p:cNvSpPr>
          <p:nvPr>
            <p:ph type="title"/>
          </p:nvPr>
        </p:nvSpPr>
        <p:spPr>
          <a:xfrm>
            <a:off x="8341588" y="456711"/>
            <a:ext cx="3311371" cy="1194048"/>
          </a:xfrm>
        </p:spPr>
        <p:txBody>
          <a:bodyPr/>
          <a:lstStyle/>
          <a:p>
            <a:r>
              <a:rPr lang="it-IT" dirty="0"/>
              <a:t>L’esempio</a:t>
            </a:r>
          </a:p>
        </p:txBody>
      </p:sp>
      <p:sp>
        <p:nvSpPr>
          <p:cNvPr id="12" name="Titolo 1">
            <a:extLst>
              <a:ext uri="{FF2B5EF4-FFF2-40B4-BE49-F238E27FC236}">
                <a16:creationId xmlns:a16="http://schemas.microsoft.com/office/drawing/2014/main" id="{7B4E8D88-A204-454C-A2FE-66453851C580}"/>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12</a:t>
            </a:r>
          </a:p>
        </p:txBody>
      </p:sp>
    </p:spTree>
    <p:extLst>
      <p:ext uri="{BB962C8B-B14F-4D97-AF65-F5344CB8AC3E}">
        <p14:creationId xmlns:p14="http://schemas.microsoft.com/office/powerpoint/2010/main" val="3897390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333200" y="456711"/>
            <a:ext cx="3311371" cy="1414034"/>
          </a:xfrm>
        </p:spPr>
        <p:txBody>
          <a:bodyPr/>
          <a:lstStyle/>
          <a:p>
            <a:r>
              <a:rPr lang="it-IT" dirty="0"/>
              <a:t>Spiegazione esempio</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a:xfrm>
            <a:off x="8337885" y="1951061"/>
            <a:ext cx="3092115" cy="4164164"/>
          </a:xfrm>
        </p:spPr>
        <p:txBody>
          <a:bodyPr/>
          <a:lstStyle/>
          <a:p>
            <a:r>
              <a:rPr lang="it-IT" dirty="0"/>
              <a:t>In questa slide si dà un ulteriore spiegazione su quello che è stato fatto per soddisfare il problema, ponendo alcune domande e facendo alcune osservazioni.</a:t>
            </a:r>
          </a:p>
          <a:p>
            <a:endParaRPr lang="it-IT" b="1" dirty="0"/>
          </a:p>
        </p:txBody>
      </p:sp>
      <p:pic>
        <p:nvPicPr>
          <p:cNvPr id="3" name="Immagine 2">
            <a:extLst>
              <a:ext uri="{FF2B5EF4-FFF2-40B4-BE49-F238E27FC236}">
                <a16:creationId xmlns:a16="http://schemas.microsoft.com/office/drawing/2014/main" id="{5971B568-96BB-44DA-8D04-E2E2875DA741}"/>
              </a:ext>
            </a:extLst>
          </p:cNvPr>
          <p:cNvPicPr>
            <a:picLocks noChangeAspect="1"/>
          </p:cNvPicPr>
          <p:nvPr/>
        </p:nvPicPr>
        <p:blipFill>
          <a:blip r:embed="rId2"/>
          <a:stretch>
            <a:fillRect/>
          </a:stretch>
        </p:blipFill>
        <p:spPr>
          <a:xfrm>
            <a:off x="816691" y="1517180"/>
            <a:ext cx="5806051" cy="4365791"/>
          </a:xfrm>
          <a:prstGeom prst="rect">
            <a:avLst/>
          </a:prstGeom>
        </p:spPr>
      </p:pic>
      <p:sp>
        <p:nvSpPr>
          <p:cNvPr id="6" name="Titolo 1">
            <a:extLst>
              <a:ext uri="{FF2B5EF4-FFF2-40B4-BE49-F238E27FC236}">
                <a16:creationId xmlns:a16="http://schemas.microsoft.com/office/drawing/2014/main" id="{0436E7DF-703C-4E7F-9D4E-44AE62CABF73}"/>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13</a:t>
            </a:r>
          </a:p>
        </p:txBody>
      </p:sp>
    </p:spTree>
    <p:extLst>
      <p:ext uri="{BB962C8B-B14F-4D97-AF65-F5344CB8AC3E}">
        <p14:creationId xmlns:p14="http://schemas.microsoft.com/office/powerpoint/2010/main" val="3723943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282866" y="448322"/>
            <a:ext cx="3311371" cy="1194048"/>
          </a:xfrm>
        </p:spPr>
        <p:txBody>
          <a:bodyPr/>
          <a:lstStyle/>
          <a:p>
            <a:r>
              <a:rPr lang="it-IT" dirty="0"/>
              <a:t>Altra soluzione</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Qui viene studiata e descritta un’altra possibile soluzione al problema posto in precedenza, ma utilizzando in altro tipo di iterazione.</a:t>
            </a:r>
          </a:p>
        </p:txBody>
      </p:sp>
      <p:pic>
        <p:nvPicPr>
          <p:cNvPr id="3" name="Immagine 2">
            <a:extLst>
              <a:ext uri="{FF2B5EF4-FFF2-40B4-BE49-F238E27FC236}">
                <a16:creationId xmlns:a16="http://schemas.microsoft.com/office/drawing/2014/main" id="{122A04DF-B815-4EF3-8E01-838A6A1567E4}"/>
              </a:ext>
            </a:extLst>
          </p:cNvPr>
          <p:cNvPicPr>
            <a:picLocks noChangeAspect="1"/>
          </p:cNvPicPr>
          <p:nvPr/>
        </p:nvPicPr>
        <p:blipFill>
          <a:blip r:embed="rId2"/>
          <a:stretch>
            <a:fillRect/>
          </a:stretch>
        </p:blipFill>
        <p:spPr>
          <a:xfrm>
            <a:off x="818816" y="1526959"/>
            <a:ext cx="5767634" cy="4314548"/>
          </a:xfrm>
          <a:prstGeom prst="rect">
            <a:avLst/>
          </a:prstGeom>
        </p:spPr>
      </p:pic>
      <p:sp>
        <p:nvSpPr>
          <p:cNvPr id="6" name="Titolo 1">
            <a:extLst>
              <a:ext uri="{FF2B5EF4-FFF2-40B4-BE49-F238E27FC236}">
                <a16:creationId xmlns:a16="http://schemas.microsoft.com/office/drawing/2014/main" id="{BBFCBE56-E855-4A7C-8340-F370DAFDEC23}"/>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14</a:t>
            </a:r>
          </a:p>
        </p:txBody>
      </p:sp>
    </p:spTree>
    <p:extLst>
      <p:ext uri="{BB962C8B-B14F-4D97-AF65-F5344CB8AC3E}">
        <p14:creationId xmlns:p14="http://schemas.microsoft.com/office/powerpoint/2010/main" val="377683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282866" y="448322"/>
            <a:ext cx="3562389" cy="1194048"/>
          </a:xfrm>
        </p:spPr>
        <p:txBody>
          <a:bodyPr/>
          <a:lstStyle/>
          <a:p>
            <a:r>
              <a:rPr lang="it-IT" dirty="0"/>
              <a:t>Revisione esempio</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Adesso torniamo all’esempio mostrato all’inizio per renderlo iterativo.</a:t>
            </a:r>
          </a:p>
          <a:p>
            <a:pPr algn="just"/>
            <a:r>
              <a:rPr lang="it-IT" b="1" dirty="0"/>
              <a:t>Nota: </a:t>
            </a:r>
            <a:r>
              <a:rPr lang="it-IT" dirty="0"/>
              <a:t>È prevista la partecipazione attiva degli studenti alla scelta della migliore soluzione possibile.</a:t>
            </a:r>
          </a:p>
        </p:txBody>
      </p:sp>
      <p:pic>
        <p:nvPicPr>
          <p:cNvPr id="4" name="Immagine 3">
            <a:extLst>
              <a:ext uri="{FF2B5EF4-FFF2-40B4-BE49-F238E27FC236}">
                <a16:creationId xmlns:a16="http://schemas.microsoft.com/office/drawing/2014/main" id="{A03DA366-B611-4912-BC3B-FA12A3D772FD}"/>
              </a:ext>
            </a:extLst>
          </p:cNvPr>
          <p:cNvPicPr>
            <a:picLocks noChangeAspect="1"/>
          </p:cNvPicPr>
          <p:nvPr/>
        </p:nvPicPr>
        <p:blipFill>
          <a:blip r:embed="rId2"/>
          <a:stretch>
            <a:fillRect/>
          </a:stretch>
        </p:blipFill>
        <p:spPr>
          <a:xfrm>
            <a:off x="797376" y="1539788"/>
            <a:ext cx="5780978" cy="4353921"/>
          </a:xfrm>
          <a:prstGeom prst="rect">
            <a:avLst/>
          </a:prstGeom>
        </p:spPr>
      </p:pic>
      <p:sp>
        <p:nvSpPr>
          <p:cNvPr id="6" name="Titolo 1">
            <a:extLst>
              <a:ext uri="{FF2B5EF4-FFF2-40B4-BE49-F238E27FC236}">
                <a16:creationId xmlns:a16="http://schemas.microsoft.com/office/drawing/2014/main" id="{6DC4AEC7-0B83-4491-98C7-C01E2639D046}"/>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15</a:t>
            </a:r>
          </a:p>
        </p:txBody>
      </p:sp>
    </p:spTree>
    <p:extLst>
      <p:ext uri="{BB962C8B-B14F-4D97-AF65-F5344CB8AC3E}">
        <p14:creationId xmlns:p14="http://schemas.microsoft.com/office/powerpoint/2010/main" val="3618440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282866" y="448322"/>
            <a:ext cx="3386220" cy="1194048"/>
          </a:xfrm>
        </p:spPr>
        <p:txBody>
          <a:bodyPr/>
          <a:lstStyle/>
          <a:p>
            <a:r>
              <a:rPr lang="it-IT" dirty="0"/>
              <a:t>Revisione esempio</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Procediamo a mostrare la soluzione scelta.</a:t>
            </a:r>
          </a:p>
        </p:txBody>
      </p:sp>
      <p:pic>
        <p:nvPicPr>
          <p:cNvPr id="4" name="Immagine 3">
            <a:extLst>
              <a:ext uri="{FF2B5EF4-FFF2-40B4-BE49-F238E27FC236}">
                <a16:creationId xmlns:a16="http://schemas.microsoft.com/office/drawing/2014/main" id="{C5CC64E8-A86B-460A-87E0-4ACECCC486C2}"/>
              </a:ext>
            </a:extLst>
          </p:cNvPr>
          <p:cNvPicPr>
            <a:picLocks noChangeAspect="1"/>
          </p:cNvPicPr>
          <p:nvPr/>
        </p:nvPicPr>
        <p:blipFill>
          <a:blip r:embed="rId2"/>
          <a:stretch>
            <a:fillRect/>
          </a:stretch>
        </p:blipFill>
        <p:spPr>
          <a:xfrm>
            <a:off x="798817" y="1540016"/>
            <a:ext cx="5841680" cy="4401033"/>
          </a:xfrm>
          <a:prstGeom prst="rect">
            <a:avLst/>
          </a:prstGeom>
        </p:spPr>
      </p:pic>
      <p:sp>
        <p:nvSpPr>
          <p:cNvPr id="6" name="Titolo 1">
            <a:extLst>
              <a:ext uri="{FF2B5EF4-FFF2-40B4-BE49-F238E27FC236}">
                <a16:creationId xmlns:a16="http://schemas.microsoft.com/office/drawing/2014/main" id="{F72EF6AB-018F-4294-9D55-CBA667F96E5E}"/>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16</a:t>
            </a:r>
          </a:p>
        </p:txBody>
      </p:sp>
    </p:spTree>
    <p:extLst>
      <p:ext uri="{BB962C8B-B14F-4D97-AF65-F5344CB8AC3E}">
        <p14:creationId xmlns:p14="http://schemas.microsoft.com/office/powerpoint/2010/main" val="225164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282866" y="448322"/>
            <a:ext cx="3428165" cy="1194048"/>
          </a:xfrm>
        </p:spPr>
        <p:txBody>
          <a:bodyPr/>
          <a:lstStyle/>
          <a:p>
            <a:r>
              <a:rPr lang="it-IT" dirty="0"/>
              <a:t>Revisione Esempio</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Qui mostriamo un’altra possibile soluzione al problema precedente, più la spiegazione dei cambiamenti effettuati nel codice.</a:t>
            </a:r>
          </a:p>
        </p:txBody>
      </p:sp>
      <p:pic>
        <p:nvPicPr>
          <p:cNvPr id="6" name="Immagine 5">
            <a:extLst>
              <a:ext uri="{FF2B5EF4-FFF2-40B4-BE49-F238E27FC236}">
                <a16:creationId xmlns:a16="http://schemas.microsoft.com/office/drawing/2014/main" id="{A9D822A5-547C-4548-8B1F-24486652EE99}"/>
              </a:ext>
            </a:extLst>
          </p:cNvPr>
          <p:cNvPicPr>
            <a:picLocks noChangeAspect="1"/>
          </p:cNvPicPr>
          <p:nvPr/>
        </p:nvPicPr>
        <p:blipFill>
          <a:blip r:embed="rId2"/>
          <a:stretch>
            <a:fillRect/>
          </a:stretch>
        </p:blipFill>
        <p:spPr>
          <a:xfrm>
            <a:off x="930403" y="1642370"/>
            <a:ext cx="5847425" cy="4385569"/>
          </a:xfrm>
          <a:prstGeom prst="rect">
            <a:avLst/>
          </a:prstGeom>
        </p:spPr>
      </p:pic>
      <p:sp>
        <p:nvSpPr>
          <p:cNvPr id="8" name="Titolo 1">
            <a:extLst>
              <a:ext uri="{FF2B5EF4-FFF2-40B4-BE49-F238E27FC236}">
                <a16:creationId xmlns:a16="http://schemas.microsoft.com/office/drawing/2014/main" id="{3C6773EA-898D-46A0-9EB9-6C4F73870BB7}"/>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17</a:t>
            </a:r>
          </a:p>
        </p:txBody>
      </p:sp>
    </p:spTree>
    <p:extLst>
      <p:ext uri="{BB962C8B-B14F-4D97-AF65-F5344CB8AC3E}">
        <p14:creationId xmlns:p14="http://schemas.microsoft.com/office/powerpoint/2010/main" val="3185695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282866" y="448322"/>
            <a:ext cx="3428165" cy="1194048"/>
          </a:xfrm>
        </p:spPr>
        <p:txBody>
          <a:bodyPr/>
          <a:lstStyle/>
          <a:p>
            <a:r>
              <a:rPr lang="it-IT" dirty="0"/>
              <a:t>Revisione Esempio</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Qui viene presentato un simpatico quiz riassuntivo agli studenti; in modo da fissare ancora meglio i concetti proposti.</a:t>
            </a:r>
          </a:p>
        </p:txBody>
      </p:sp>
      <p:sp>
        <p:nvSpPr>
          <p:cNvPr id="8" name="Titolo 1">
            <a:extLst>
              <a:ext uri="{FF2B5EF4-FFF2-40B4-BE49-F238E27FC236}">
                <a16:creationId xmlns:a16="http://schemas.microsoft.com/office/drawing/2014/main" id="{3C6773EA-898D-46A0-9EB9-6C4F73870BB7}"/>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18</a:t>
            </a:r>
          </a:p>
        </p:txBody>
      </p:sp>
      <p:pic>
        <p:nvPicPr>
          <p:cNvPr id="3" name="Immagine 2">
            <a:extLst>
              <a:ext uri="{FF2B5EF4-FFF2-40B4-BE49-F238E27FC236}">
                <a16:creationId xmlns:a16="http://schemas.microsoft.com/office/drawing/2014/main" id="{24BD828A-E43E-44EC-B1C1-4B9132955D8F}"/>
              </a:ext>
            </a:extLst>
          </p:cNvPr>
          <p:cNvPicPr>
            <a:picLocks noChangeAspect="1"/>
          </p:cNvPicPr>
          <p:nvPr/>
        </p:nvPicPr>
        <p:blipFill>
          <a:blip r:embed="rId2"/>
          <a:stretch>
            <a:fillRect/>
          </a:stretch>
        </p:blipFill>
        <p:spPr>
          <a:xfrm>
            <a:off x="915098" y="1642370"/>
            <a:ext cx="5896763" cy="4439714"/>
          </a:xfrm>
          <a:prstGeom prst="rect">
            <a:avLst/>
          </a:prstGeom>
        </p:spPr>
      </p:pic>
    </p:spTree>
    <p:extLst>
      <p:ext uri="{BB962C8B-B14F-4D97-AF65-F5344CB8AC3E}">
        <p14:creationId xmlns:p14="http://schemas.microsoft.com/office/powerpoint/2010/main" val="2378549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324812" y="448321"/>
            <a:ext cx="3352664" cy="1388867"/>
          </a:xfrm>
        </p:spPr>
        <p:txBody>
          <a:bodyPr/>
          <a:lstStyle/>
          <a:p>
            <a:r>
              <a:rPr lang="it-IT" dirty="0"/>
              <a:t>Domande &amp; Esercizi</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a:xfrm>
            <a:off x="8371441" y="1959450"/>
            <a:ext cx="3092115" cy="4164164"/>
          </a:xfrm>
        </p:spPr>
        <p:txBody>
          <a:bodyPr/>
          <a:lstStyle/>
          <a:p>
            <a:r>
              <a:rPr lang="it-IT" dirty="0"/>
              <a:t>A questo punto della lezione si assegnano alcuni esercizi per consolidare le abilità trasmesse allo studente; inoltre viene svolto un breve </a:t>
            </a:r>
            <a:r>
              <a:rPr lang="it-IT" b="1" dirty="0"/>
              <a:t>question time, </a:t>
            </a:r>
            <a:r>
              <a:rPr lang="it-IT" dirty="0"/>
              <a:t>sugli argomenti trattati e per avere chiarimenti sugli esercizi da svolgere.</a:t>
            </a:r>
            <a:endParaRPr lang="it-IT" b="1" dirty="0"/>
          </a:p>
          <a:p>
            <a:endParaRPr lang="it-IT" dirty="0"/>
          </a:p>
        </p:txBody>
      </p:sp>
      <p:sp>
        <p:nvSpPr>
          <p:cNvPr id="6" name="Titolo 1">
            <a:extLst>
              <a:ext uri="{FF2B5EF4-FFF2-40B4-BE49-F238E27FC236}">
                <a16:creationId xmlns:a16="http://schemas.microsoft.com/office/drawing/2014/main" id="{B9B35B44-ECF8-431D-951B-4B1397EC372D}"/>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19</a:t>
            </a:r>
          </a:p>
        </p:txBody>
      </p:sp>
      <p:pic>
        <p:nvPicPr>
          <p:cNvPr id="3" name="Immagine 2">
            <a:extLst>
              <a:ext uri="{FF2B5EF4-FFF2-40B4-BE49-F238E27FC236}">
                <a16:creationId xmlns:a16="http://schemas.microsoft.com/office/drawing/2014/main" id="{A9D032C8-0375-4C60-9BC1-F402F3A4EC84}"/>
              </a:ext>
            </a:extLst>
          </p:cNvPr>
          <p:cNvPicPr>
            <a:picLocks noChangeAspect="1"/>
          </p:cNvPicPr>
          <p:nvPr/>
        </p:nvPicPr>
        <p:blipFill>
          <a:blip r:embed="rId2"/>
          <a:stretch>
            <a:fillRect/>
          </a:stretch>
        </p:blipFill>
        <p:spPr>
          <a:xfrm>
            <a:off x="922701" y="1702615"/>
            <a:ext cx="5888976" cy="4420999"/>
          </a:xfrm>
          <a:prstGeom prst="rect">
            <a:avLst/>
          </a:prstGeom>
        </p:spPr>
      </p:pic>
    </p:spTree>
    <p:extLst>
      <p:ext uri="{BB962C8B-B14F-4D97-AF65-F5344CB8AC3E}">
        <p14:creationId xmlns:p14="http://schemas.microsoft.com/office/powerpoint/2010/main" val="977961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383534" y="448322"/>
            <a:ext cx="3311371" cy="1194048"/>
          </a:xfrm>
        </p:spPr>
        <p:txBody>
          <a:bodyPr/>
          <a:lstStyle/>
          <a:p>
            <a:r>
              <a:rPr lang="it-IT" dirty="0"/>
              <a:t>Saluti</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Slide finale per salutare gli studenti.</a:t>
            </a:r>
          </a:p>
        </p:txBody>
      </p:sp>
      <p:pic>
        <p:nvPicPr>
          <p:cNvPr id="3" name="Immagine 2">
            <a:extLst>
              <a:ext uri="{FF2B5EF4-FFF2-40B4-BE49-F238E27FC236}">
                <a16:creationId xmlns:a16="http://schemas.microsoft.com/office/drawing/2014/main" id="{DB1FEAAA-A277-4852-A3AE-9BA6252C785C}"/>
              </a:ext>
            </a:extLst>
          </p:cNvPr>
          <p:cNvPicPr>
            <a:picLocks noChangeAspect="1"/>
          </p:cNvPicPr>
          <p:nvPr/>
        </p:nvPicPr>
        <p:blipFill>
          <a:blip r:embed="rId2"/>
          <a:stretch>
            <a:fillRect/>
          </a:stretch>
        </p:blipFill>
        <p:spPr>
          <a:xfrm>
            <a:off x="784090" y="1566094"/>
            <a:ext cx="5812020" cy="4373067"/>
          </a:xfrm>
          <a:prstGeom prst="rect">
            <a:avLst/>
          </a:prstGeom>
        </p:spPr>
      </p:pic>
      <p:sp>
        <p:nvSpPr>
          <p:cNvPr id="6" name="Titolo 1">
            <a:extLst>
              <a:ext uri="{FF2B5EF4-FFF2-40B4-BE49-F238E27FC236}">
                <a16:creationId xmlns:a16="http://schemas.microsoft.com/office/drawing/2014/main" id="{785EF5DA-E3CC-421A-968C-8C408747B9A5}"/>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a:t>
            </a:r>
            <a:r>
              <a:rPr lang="it-IT" sz="5400">
                <a:solidFill>
                  <a:schemeClr val="tx1"/>
                </a:solidFill>
                <a:latin typeface="+mj-lt"/>
              </a:rPr>
              <a:t>| </a:t>
            </a:r>
            <a:r>
              <a:rPr lang="it-IT" sz="5400">
                <a:solidFill>
                  <a:srgbClr val="F8B323"/>
                </a:solidFill>
                <a:latin typeface="+mj-lt"/>
              </a:rPr>
              <a:t>20</a:t>
            </a:r>
            <a:endParaRPr lang="it-IT" sz="5400" dirty="0">
              <a:solidFill>
                <a:srgbClr val="F8B323"/>
              </a:solidFill>
              <a:latin typeface="+mj-lt"/>
            </a:endParaRPr>
          </a:p>
        </p:txBody>
      </p:sp>
    </p:spTree>
    <p:extLst>
      <p:ext uri="{BB962C8B-B14F-4D97-AF65-F5344CB8AC3E}">
        <p14:creationId xmlns:p14="http://schemas.microsoft.com/office/powerpoint/2010/main" val="3232274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4BC66E-562A-44C1-9BD1-FBD9E858DFB4}"/>
              </a:ext>
            </a:extLst>
          </p:cNvPr>
          <p:cNvSpPr>
            <a:spLocks noGrp="1"/>
          </p:cNvSpPr>
          <p:nvPr>
            <p:ph type="title"/>
          </p:nvPr>
        </p:nvSpPr>
        <p:spPr/>
        <p:txBody>
          <a:bodyPr>
            <a:normAutofit/>
          </a:bodyPr>
          <a:lstStyle/>
          <a:p>
            <a:r>
              <a:rPr lang="it-IT" sz="5400" dirty="0"/>
              <a:t>Esercizi da assegnare</a:t>
            </a:r>
          </a:p>
        </p:txBody>
      </p:sp>
      <p:sp>
        <p:nvSpPr>
          <p:cNvPr id="3" name="Segnaposto contenuto 2">
            <a:extLst>
              <a:ext uri="{FF2B5EF4-FFF2-40B4-BE49-F238E27FC236}">
                <a16:creationId xmlns:a16="http://schemas.microsoft.com/office/drawing/2014/main" id="{52B3EB6B-28C4-42A0-A0D6-C2DA663475C3}"/>
              </a:ext>
            </a:extLst>
          </p:cNvPr>
          <p:cNvSpPr>
            <a:spLocks noGrp="1"/>
          </p:cNvSpPr>
          <p:nvPr>
            <p:ph idx="1"/>
          </p:nvPr>
        </p:nvSpPr>
        <p:spPr>
          <a:xfrm>
            <a:off x="1234900" y="1614881"/>
            <a:ext cx="10178322" cy="4567805"/>
          </a:xfrm>
        </p:spPr>
        <p:txBody>
          <a:bodyPr>
            <a:normAutofit/>
          </a:bodyPr>
          <a:lstStyle/>
          <a:p>
            <a:r>
              <a:rPr lang="it-IT" sz="2200" dirty="0"/>
              <a:t>Assegniamo </a:t>
            </a:r>
            <a:r>
              <a:rPr lang="it-IT" sz="2200" b="1" dirty="0"/>
              <a:t>due</a:t>
            </a:r>
            <a:r>
              <a:rPr lang="it-IT" sz="2200" dirty="0"/>
              <a:t> tipologie di esercizi agli studenti:</a:t>
            </a:r>
          </a:p>
          <a:p>
            <a:pPr lvl="1"/>
            <a:r>
              <a:rPr lang="it-IT" sz="2000" b="1" dirty="0"/>
              <a:t>Replicare gli esercizi mostrati per la somma, per le altre operazioni;</a:t>
            </a:r>
          </a:p>
          <a:p>
            <a:pPr lvl="1"/>
            <a:r>
              <a:rPr lang="it-IT" sz="2000" b="1" dirty="0"/>
              <a:t>Utilizzare l’iterazione per fare «ballare» il gatto di Scratch;</a:t>
            </a:r>
          </a:p>
          <a:p>
            <a:pPr lvl="1"/>
            <a:endParaRPr lang="it-IT" dirty="0"/>
          </a:p>
          <a:p>
            <a:r>
              <a:rPr lang="it-IT" sz="2200" dirty="0"/>
              <a:t>Per quanto riguarda il primo bisogna replicare gli esercizi fatti per la somma per le altre operazioni, si tratta quindi di un esercizio abbastanza facile.</a:t>
            </a:r>
          </a:p>
          <a:p>
            <a:r>
              <a:rPr lang="it-IT" sz="2200" dirty="0"/>
              <a:t>Il secondo richiede una maggiore attenzione e abilità nell’utilizzare le conoscenze in possesso degli studenti riguardo i concetti presentati a lezione e quelli precedentemente assimilati; viene fornito anche un «consiglio» in modo da dare un punto di partenza ai discenti:</a:t>
            </a:r>
          </a:p>
          <a:p>
            <a:pPr lvl="1"/>
            <a:r>
              <a:rPr lang="it-IT" sz="2000" dirty="0"/>
              <a:t> </a:t>
            </a:r>
            <a:r>
              <a:rPr lang="it-IT" sz="2000" b="1" dirty="0"/>
              <a:t>Tip: </a:t>
            </a:r>
            <a:r>
              <a:rPr lang="it-IT" sz="2000" dirty="0"/>
              <a:t>definire un ciclo all’interno del quale il gatto esegue alcune animazioni.</a:t>
            </a:r>
          </a:p>
          <a:p>
            <a:pPr marL="0" indent="0">
              <a:buNone/>
            </a:pPr>
            <a:endParaRPr lang="it-IT" dirty="0"/>
          </a:p>
        </p:txBody>
      </p:sp>
    </p:spTree>
    <p:extLst>
      <p:ext uri="{BB962C8B-B14F-4D97-AF65-F5344CB8AC3E}">
        <p14:creationId xmlns:p14="http://schemas.microsoft.com/office/powerpoint/2010/main" val="7339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C50227-3AF2-4CED-9933-F1A35D10F5DC}"/>
              </a:ext>
            </a:extLst>
          </p:cNvPr>
          <p:cNvSpPr>
            <a:spLocks noGrp="1"/>
          </p:cNvSpPr>
          <p:nvPr>
            <p:ph type="title"/>
          </p:nvPr>
        </p:nvSpPr>
        <p:spPr/>
        <p:txBody>
          <a:bodyPr>
            <a:normAutofit/>
          </a:bodyPr>
          <a:lstStyle/>
          <a:p>
            <a:r>
              <a:rPr lang="it-IT" sz="5400" dirty="0"/>
              <a:t>introduzione</a:t>
            </a:r>
          </a:p>
        </p:txBody>
      </p:sp>
      <p:sp>
        <p:nvSpPr>
          <p:cNvPr id="3" name="Segnaposto contenuto 2">
            <a:extLst>
              <a:ext uri="{FF2B5EF4-FFF2-40B4-BE49-F238E27FC236}">
                <a16:creationId xmlns:a16="http://schemas.microsoft.com/office/drawing/2014/main" id="{00E4434C-E616-42B1-AB54-D537AE21D5E6}"/>
              </a:ext>
            </a:extLst>
          </p:cNvPr>
          <p:cNvSpPr>
            <a:spLocks noGrp="1"/>
          </p:cNvSpPr>
          <p:nvPr>
            <p:ph idx="1"/>
          </p:nvPr>
        </p:nvSpPr>
        <p:spPr>
          <a:xfrm>
            <a:off x="1260555" y="2019670"/>
            <a:ext cx="10178322" cy="3593591"/>
          </a:xfrm>
        </p:spPr>
        <p:txBody>
          <a:bodyPr>
            <a:normAutofit lnSpcReduction="10000"/>
          </a:bodyPr>
          <a:lstStyle/>
          <a:p>
            <a:r>
              <a:rPr lang="it-IT" sz="2400" dirty="0"/>
              <a:t>In questa presentazione affronteremo uno dei </a:t>
            </a:r>
            <a:r>
              <a:rPr lang="it-IT" sz="2400" b="1" dirty="0"/>
              <a:t>paradigmi </a:t>
            </a:r>
            <a:r>
              <a:rPr lang="it-IT" sz="2400" dirty="0"/>
              <a:t>fondamentali della programmazione usando Scratch.</a:t>
            </a:r>
          </a:p>
          <a:p>
            <a:endParaRPr lang="it-IT" sz="2400" dirty="0"/>
          </a:p>
          <a:p>
            <a:r>
              <a:rPr lang="it-IT" sz="2400" b="1" dirty="0"/>
              <a:t>Scratch </a:t>
            </a:r>
            <a:r>
              <a:rPr lang="it-IT" sz="2400" dirty="0"/>
              <a:t>è un linguaggio di programmazione visuale che ben si addice all’introduzione ai paradigmi del coding.</a:t>
            </a:r>
          </a:p>
          <a:p>
            <a:endParaRPr lang="it-IT" sz="2400" dirty="0"/>
          </a:p>
          <a:p>
            <a:r>
              <a:rPr lang="it-IT" sz="2400" dirty="0"/>
              <a:t>Di seguito andremo quindi a discutere dei prerequisiti necessario per poter apprendere al meglio i contenuti della lezione.</a:t>
            </a:r>
          </a:p>
        </p:txBody>
      </p:sp>
    </p:spTree>
    <p:extLst>
      <p:ext uri="{BB962C8B-B14F-4D97-AF65-F5344CB8AC3E}">
        <p14:creationId xmlns:p14="http://schemas.microsoft.com/office/powerpoint/2010/main" val="2622595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3B897E-7A8C-4976-9096-0F57A8805EAD}"/>
              </a:ext>
            </a:extLst>
          </p:cNvPr>
          <p:cNvSpPr>
            <a:spLocks noGrp="1"/>
          </p:cNvSpPr>
          <p:nvPr>
            <p:ph type="title"/>
          </p:nvPr>
        </p:nvSpPr>
        <p:spPr/>
        <p:txBody>
          <a:bodyPr>
            <a:noAutofit/>
          </a:bodyPr>
          <a:lstStyle/>
          <a:p>
            <a:r>
              <a:rPr lang="it-IT" sz="5400" dirty="0"/>
              <a:t>Principi di apprendimento utilizzati | </a:t>
            </a:r>
            <a:r>
              <a:rPr lang="it-IT" sz="5400" dirty="0">
                <a:solidFill>
                  <a:schemeClr val="accent1"/>
                </a:solidFill>
              </a:rPr>
              <a:t>1</a:t>
            </a:r>
          </a:p>
        </p:txBody>
      </p:sp>
      <p:sp>
        <p:nvSpPr>
          <p:cNvPr id="3" name="Segnaposto contenuto 2">
            <a:extLst>
              <a:ext uri="{FF2B5EF4-FFF2-40B4-BE49-F238E27FC236}">
                <a16:creationId xmlns:a16="http://schemas.microsoft.com/office/drawing/2014/main" id="{25B300A0-E137-401D-BD74-23E5E8E0DE73}"/>
              </a:ext>
            </a:extLst>
          </p:cNvPr>
          <p:cNvSpPr>
            <a:spLocks noGrp="1"/>
          </p:cNvSpPr>
          <p:nvPr>
            <p:ph idx="1"/>
          </p:nvPr>
        </p:nvSpPr>
        <p:spPr>
          <a:xfrm>
            <a:off x="1226511" y="2076277"/>
            <a:ext cx="10178322" cy="4324524"/>
          </a:xfrm>
        </p:spPr>
        <p:txBody>
          <a:bodyPr>
            <a:normAutofit fontScale="92500"/>
          </a:bodyPr>
          <a:lstStyle/>
          <a:p>
            <a:r>
              <a:rPr lang="it-IT" sz="2200" dirty="0"/>
              <a:t>Per quanti riguarda la prima categoria, </a:t>
            </a:r>
            <a:r>
              <a:rPr lang="it-IT" sz="2200" b="1" dirty="0"/>
              <a:t>l’etica dell’apprendimento, </a:t>
            </a:r>
            <a:r>
              <a:rPr lang="it-IT" sz="2200" dirty="0"/>
              <a:t>dalle slide non traspare un uso «massiccio» di questo principio, ciò è dovuto principalmente al fatto che si tratta di comportamenti che devono essere manifestati durante l’interazione con la classe ed il modo di porsi con i singoli studenti, soprattutto per quanto riguardo il </a:t>
            </a:r>
            <a:r>
              <a:rPr lang="it-IT" sz="2200" b="1" dirty="0"/>
              <a:t>principio della competenza; </a:t>
            </a:r>
            <a:r>
              <a:rPr lang="it-IT" sz="2200" dirty="0"/>
              <a:t>al </a:t>
            </a:r>
            <a:r>
              <a:rPr lang="it-IT" sz="2200" b="1" dirty="0"/>
              <a:t>principio del valore </a:t>
            </a:r>
            <a:r>
              <a:rPr lang="it-IT" sz="2200" dirty="0"/>
              <a:t>si trovano anche riferimenti sulle slide, nell’accostamento di alcuni concetti come quello dell’algoritmo e dell’iterazione a attività quotidiane.</a:t>
            </a:r>
          </a:p>
          <a:p>
            <a:endParaRPr lang="it-IT" sz="2200" dirty="0"/>
          </a:p>
          <a:p>
            <a:r>
              <a:rPr lang="it-IT" sz="2200" b="1" dirty="0"/>
              <a:t>Aspetti psicologici dell’apprendimento:</a:t>
            </a:r>
          </a:p>
          <a:p>
            <a:pPr lvl="1"/>
            <a:r>
              <a:rPr lang="it-IT" sz="2000" b="1" dirty="0"/>
              <a:t>Principio del divertimento: </a:t>
            </a:r>
            <a:r>
              <a:rPr lang="it-IT" sz="2000" dirty="0"/>
              <a:t>anche questo principio potrebbe non trasparire troppo dalle slide, anche se i toni con cui sono posti gli argomenti sono sempre leggeri, cosi come anche gli esercizi che risultano essere divertenti da eseguire, ciò è favorito dal tipo di programma e dalle possibilità che offre Scratch.</a:t>
            </a:r>
            <a:endParaRPr lang="it-IT" sz="2000" b="1" dirty="0"/>
          </a:p>
          <a:p>
            <a:endParaRPr lang="it-IT" b="1" dirty="0"/>
          </a:p>
        </p:txBody>
      </p:sp>
    </p:spTree>
    <p:extLst>
      <p:ext uri="{BB962C8B-B14F-4D97-AF65-F5344CB8AC3E}">
        <p14:creationId xmlns:p14="http://schemas.microsoft.com/office/powerpoint/2010/main" val="115025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3B897E-7A8C-4976-9096-0F57A8805EAD}"/>
              </a:ext>
            </a:extLst>
          </p:cNvPr>
          <p:cNvSpPr>
            <a:spLocks noGrp="1"/>
          </p:cNvSpPr>
          <p:nvPr>
            <p:ph type="title"/>
          </p:nvPr>
        </p:nvSpPr>
        <p:spPr/>
        <p:txBody>
          <a:bodyPr>
            <a:noAutofit/>
          </a:bodyPr>
          <a:lstStyle/>
          <a:p>
            <a:r>
              <a:rPr lang="it-IT" sz="5400" dirty="0"/>
              <a:t>Principi di apprendimento utilizzati | </a:t>
            </a:r>
            <a:r>
              <a:rPr lang="it-IT" sz="5400" dirty="0">
                <a:solidFill>
                  <a:schemeClr val="accent1"/>
                </a:solidFill>
              </a:rPr>
              <a:t>2</a:t>
            </a:r>
          </a:p>
        </p:txBody>
      </p:sp>
      <p:sp>
        <p:nvSpPr>
          <p:cNvPr id="3" name="Segnaposto contenuto 2">
            <a:extLst>
              <a:ext uri="{FF2B5EF4-FFF2-40B4-BE49-F238E27FC236}">
                <a16:creationId xmlns:a16="http://schemas.microsoft.com/office/drawing/2014/main" id="{25B300A0-E137-401D-BD74-23E5E8E0DE73}"/>
              </a:ext>
            </a:extLst>
          </p:cNvPr>
          <p:cNvSpPr>
            <a:spLocks noGrp="1"/>
          </p:cNvSpPr>
          <p:nvPr>
            <p:ph idx="1"/>
          </p:nvPr>
        </p:nvSpPr>
        <p:spPr>
          <a:xfrm>
            <a:off x="1209733" y="1983997"/>
            <a:ext cx="10178322" cy="4802695"/>
          </a:xfrm>
        </p:spPr>
        <p:txBody>
          <a:bodyPr>
            <a:normAutofit lnSpcReduction="10000"/>
          </a:bodyPr>
          <a:lstStyle/>
          <a:p>
            <a:pPr lvl="1"/>
            <a:r>
              <a:rPr lang="it-IT" sz="2000" b="1" dirty="0"/>
              <a:t>Principio dell’adesione:</a:t>
            </a:r>
            <a:r>
              <a:rPr lang="it-IT" sz="2000" dirty="0"/>
              <a:t> questo principio è ben rappresentato anche nelle slide, infatti queste richiedono </a:t>
            </a:r>
            <a:r>
              <a:rPr lang="it-IT" sz="2000" b="1" dirty="0"/>
              <a:t>sempre </a:t>
            </a:r>
            <a:r>
              <a:rPr lang="it-IT" sz="2000" dirty="0"/>
              <a:t>la partecipazione degli studenti, che viene richiesta esplicitamente tramite quesiti atti a stimolare la loro curiosità e partecipazione;</a:t>
            </a:r>
          </a:p>
          <a:p>
            <a:pPr lvl="1"/>
            <a:r>
              <a:rPr lang="it-IT" sz="2000" b="1" dirty="0"/>
              <a:t>Principio della motivazione: </a:t>
            </a:r>
            <a:r>
              <a:rPr lang="it-IT" sz="2000" dirty="0"/>
              <a:t>anche qui ritroviamo sia nelle slide che in quella che poi sarebbe l’esposizione delle stesse, spiegazioni e motivazione del perché necessitiamo di utilizzare l’iterazione e del perché utilizziamo un tipo anziché un altro della stessa;</a:t>
            </a:r>
          </a:p>
          <a:p>
            <a:pPr lvl="1"/>
            <a:r>
              <a:rPr lang="it-IT" sz="2000" b="1" dirty="0"/>
              <a:t>Principio della rilevanza soggettiva: </a:t>
            </a:r>
            <a:r>
              <a:rPr lang="it-IT" sz="2000" dirty="0"/>
              <a:t>anche per quanto riguarda l’importanza attribuita al concetto oggetto di insegnamento, vi sono chiari indicatori della stessa nelle slide, questi sono atti a far crescere nella mente dei discenti la consapevolezza del valore del concetto in esame;</a:t>
            </a:r>
          </a:p>
          <a:p>
            <a:pPr lvl="1"/>
            <a:r>
              <a:rPr lang="it-IT" sz="2000" b="1" dirty="0"/>
              <a:t>Principio dell’enfatizzazione del positivo: </a:t>
            </a:r>
            <a:r>
              <a:rPr lang="it-IT" sz="2000" dirty="0"/>
              <a:t>questo principio si può riscontrare maggiormente nel rapporto del docente con la classe; sicuramente alle osservazioni degli studenti noi non reagiremmo in modo negativo ma sempre in maniera aperta e partecipe, ciò traspare anche da alcuni passi delle slide.</a:t>
            </a:r>
            <a:endParaRPr lang="it-IT" sz="2000" b="1" dirty="0"/>
          </a:p>
          <a:p>
            <a:pPr lvl="1"/>
            <a:endParaRPr lang="it-IT" b="1" dirty="0"/>
          </a:p>
        </p:txBody>
      </p:sp>
    </p:spTree>
    <p:extLst>
      <p:ext uri="{BB962C8B-B14F-4D97-AF65-F5344CB8AC3E}">
        <p14:creationId xmlns:p14="http://schemas.microsoft.com/office/powerpoint/2010/main" val="181152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3B897E-7A8C-4976-9096-0F57A8805EAD}"/>
              </a:ext>
            </a:extLst>
          </p:cNvPr>
          <p:cNvSpPr>
            <a:spLocks noGrp="1"/>
          </p:cNvSpPr>
          <p:nvPr>
            <p:ph type="title"/>
          </p:nvPr>
        </p:nvSpPr>
        <p:spPr/>
        <p:txBody>
          <a:bodyPr>
            <a:noAutofit/>
          </a:bodyPr>
          <a:lstStyle/>
          <a:p>
            <a:r>
              <a:rPr lang="it-IT" sz="5400" dirty="0"/>
              <a:t>Principi di apprendimento utilizzati | </a:t>
            </a:r>
            <a:r>
              <a:rPr lang="it-IT" sz="5400" dirty="0">
                <a:solidFill>
                  <a:schemeClr val="accent1"/>
                </a:solidFill>
              </a:rPr>
              <a:t>3</a:t>
            </a:r>
          </a:p>
        </p:txBody>
      </p:sp>
      <p:sp>
        <p:nvSpPr>
          <p:cNvPr id="3" name="Segnaposto contenuto 2">
            <a:extLst>
              <a:ext uri="{FF2B5EF4-FFF2-40B4-BE49-F238E27FC236}">
                <a16:creationId xmlns:a16="http://schemas.microsoft.com/office/drawing/2014/main" id="{25B300A0-E137-401D-BD74-23E5E8E0DE73}"/>
              </a:ext>
            </a:extLst>
          </p:cNvPr>
          <p:cNvSpPr>
            <a:spLocks noGrp="1"/>
          </p:cNvSpPr>
          <p:nvPr>
            <p:ph idx="1"/>
          </p:nvPr>
        </p:nvSpPr>
        <p:spPr>
          <a:xfrm>
            <a:off x="1167788" y="2520893"/>
            <a:ext cx="10178322" cy="3988963"/>
          </a:xfrm>
        </p:spPr>
        <p:txBody>
          <a:bodyPr>
            <a:normAutofit/>
          </a:bodyPr>
          <a:lstStyle/>
          <a:p>
            <a:r>
              <a:rPr lang="it-IT" sz="2200" b="1" dirty="0"/>
              <a:t>Come imparare:</a:t>
            </a:r>
          </a:p>
          <a:p>
            <a:pPr lvl="1"/>
            <a:r>
              <a:rPr lang="it-IT" sz="2000" b="1" dirty="0"/>
              <a:t>Principio dell’autonomia: </a:t>
            </a:r>
            <a:r>
              <a:rPr lang="it-IT" sz="2000" dirty="0"/>
              <a:t>questo principio viene incarnato alla perfezione dalla struttura delle slide, infatti si passa dall’eseguire insieme esempi mirati, all’assegnare esercizi da far svolgere agli studenti in autonomia;</a:t>
            </a:r>
          </a:p>
          <a:p>
            <a:pPr lvl="1"/>
            <a:r>
              <a:rPr lang="it-IT" sz="2000" b="1" dirty="0"/>
              <a:t>Principio della continuità: </a:t>
            </a:r>
            <a:r>
              <a:rPr lang="it-IT" sz="2000" dirty="0"/>
              <a:t>questo principio viene agevolato dall’aver fornito i mezzi ovvero gli esercizi e dall’aver opportunamente messo al corrente i discenti dell’importanza, del senso e della motivazione dell’argomento in questione; spetta poi ad essi ritrovare esempi, o pensare di applicare il concetto in altri contesti della loro giornata.</a:t>
            </a:r>
            <a:endParaRPr lang="it-IT" b="1" dirty="0"/>
          </a:p>
        </p:txBody>
      </p:sp>
    </p:spTree>
    <p:extLst>
      <p:ext uri="{BB962C8B-B14F-4D97-AF65-F5344CB8AC3E}">
        <p14:creationId xmlns:p14="http://schemas.microsoft.com/office/powerpoint/2010/main" val="205481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3B897E-7A8C-4976-9096-0F57A8805EAD}"/>
              </a:ext>
            </a:extLst>
          </p:cNvPr>
          <p:cNvSpPr>
            <a:spLocks noGrp="1"/>
          </p:cNvSpPr>
          <p:nvPr>
            <p:ph type="title"/>
          </p:nvPr>
        </p:nvSpPr>
        <p:spPr/>
        <p:txBody>
          <a:bodyPr>
            <a:noAutofit/>
          </a:bodyPr>
          <a:lstStyle/>
          <a:p>
            <a:r>
              <a:rPr lang="it-IT" sz="5400" dirty="0"/>
              <a:t>Principi di apprendimento utilizzati | </a:t>
            </a:r>
            <a:r>
              <a:rPr lang="it-IT" sz="5400" dirty="0">
                <a:solidFill>
                  <a:schemeClr val="accent1"/>
                </a:solidFill>
              </a:rPr>
              <a:t>4</a:t>
            </a:r>
          </a:p>
        </p:txBody>
      </p:sp>
      <p:sp>
        <p:nvSpPr>
          <p:cNvPr id="3" name="Segnaposto contenuto 2">
            <a:extLst>
              <a:ext uri="{FF2B5EF4-FFF2-40B4-BE49-F238E27FC236}">
                <a16:creationId xmlns:a16="http://schemas.microsoft.com/office/drawing/2014/main" id="{25B300A0-E137-401D-BD74-23E5E8E0DE73}"/>
              </a:ext>
            </a:extLst>
          </p:cNvPr>
          <p:cNvSpPr>
            <a:spLocks noGrp="1"/>
          </p:cNvSpPr>
          <p:nvPr>
            <p:ph idx="1"/>
          </p:nvPr>
        </p:nvSpPr>
        <p:spPr>
          <a:xfrm>
            <a:off x="1184566" y="2193723"/>
            <a:ext cx="10178322" cy="4458747"/>
          </a:xfrm>
        </p:spPr>
        <p:txBody>
          <a:bodyPr>
            <a:normAutofit/>
          </a:bodyPr>
          <a:lstStyle/>
          <a:p>
            <a:r>
              <a:rPr lang="it-IT" sz="2200" b="1" dirty="0" err="1"/>
              <a:t>Learn</a:t>
            </a:r>
            <a:r>
              <a:rPr lang="it-IT" sz="2200" b="1" dirty="0"/>
              <a:t> by </a:t>
            </a:r>
            <a:r>
              <a:rPr lang="it-IT" sz="2200" b="1" dirty="0" err="1"/>
              <a:t>doing</a:t>
            </a:r>
            <a:r>
              <a:rPr lang="it-IT" sz="2200" b="1" dirty="0"/>
              <a:t>:</a:t>
            </a:r>
          </a:p>
          <a:p>
            <a:pPr lvl="1"/>
            <a:r>
              <a:rPr lang="it-IT" sz="2000" b="1" dirty="0"/>
              <a:t>Principio del protagonismo: </a:t>
            </a:r>
            <a:r>
              <a:rPr lang="it-IT" sz="2000" dirty="0"/>
              <a:t>questo principio viene enfatizzato diverse volte sulle slide, infatti viene sempre richiesta la partecipazione degli studenti agli esercizi e agli esempi;</a:t>
            </a:r>
          </a:p>
          <a:p>
            <a:pPr lvl="1"/>
            <a:r>
              <a:rPr lang="it-IT" sz="2000" b="1" dirty="0"/>
              <a:t>Principio della partecipazione attiva: </a:t>
            </a:r>
            <a:r>
              <a:rPr lang="it-IT" sz="2000" dirty="0"/>
              <a:t>anche qui, l’importanza da conferire a tutti i partecipanti alla discussione oltre ad essere chiaramente esplicitata sulle slide, sarebbe rispettata anche in classe durante tutti i suddetti momenti;</a:t>
            </a:r>
          </a:p>
          <a:p>
            <a:pPr lvl="1"/>
            <a:r>
              <a:rPr lang="it-IT" sz="2000" b="1" dirty="0"/>
              <a:t>Principio dell’</a:t>
            </a:r>
            <a:r>
              <a:rPr lang="it-IT" sz="2000" b="1" dirty="0" err="1"/>
              <a:t>agentività</a:t>
            </a:r>
            <a:r>
              <a:rPr lang="it-IT" sz="2000" b="1" dirty="0"/>
              <a:t>: </a:t>
            </a:r>
            <a:r>
              <a:rPr lang="it-IT" sz="2000" dirty="0"/>
              <a:t>questa notazione descrive perfettamente il metodo che abbiamo utilizzato nelle slide; dopo aver infatti introdotto le iterazioni, degli esempi successivi viene fornito inizialmente solo il «problema» da risolvere e viene richiesta la partecipazione di tutti per arrivare alla soluzione che verrà poi mostrata solamente alla fine della discussione.</a:t>
            </a:r>
            <a:endParaRPr lang="it-IT" sz="2000" b="1" dirty="0"/>
          </a:p>
        </p:txBody>
      </p:sp>
    </p:spTree>
    <p:extLst>
      <p:ext uri="{BB962C8B-B14F-4D97-AF65-F5344CB8AC3E}">
        <p14:creationId xmlns:p14="http://schemas.microsoft.com/office/powerpoint/2010/main" val="4242153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3B897E-7A8C-4976-9096-0F57A8805EAD}"/>
              </a:ext>
            </a:extLst>
          </p:cNvPr>
          <p:cNvSpPr>
            <a:spLocks noGrp="1"/>
          </p:cNvSpPr>
          <p:nvPr>
            <p:ph type="title"/>
          </p:nvPr>
        </p:nvSpPr>
        <p:spPr/>
        <p:txBody>
          <a:bodyPr>
            <a:noAutofit/>
          </a:bodyPr>
          <a:lstStyle/>
          <a:p>
            <a:r>
              <a:rPr lang="it-IT" sz="5400" dirty="0"/>
              <a:t>Principi di apprendimento utilizzati | </a:t>
            </a:r>
            <a:r>
              <a:rPr lang="it-IT" sz="5400" dirty="0">
                <a:solidFill>
                  <a:schemeClr val="accent1"/>
                </a:solidFill>
              </a:rPr>
              <a:t>5</a:t>
            </a:r>
          </a:p>
        </p:txBody>
      </p:sp>
      <p:sp>
        <p:nvSpPr>
          <p:cNvPr id="3" name="Segnaposto contenuto 2">
            <a:extLst>
              <a:ext uri="{FF2B5EF4-FFF2-40B4-BE49-F238E27FC236}">
                <a16:creationId xmlns:a16="http://schemas.microsoft.com/office/drawing/2014/main" id="{25B300A0-E137-401D-BD74-23E5E8E0DE73}"/>
              </a:ext>
            </a:extLst>
          </p:cNvPr>
          <p:cNvSpPr>
            <a:spLocks noGrp="1"/>
          </p:cNvSpPr>
          <p:nvPr>
            <p:ph idx="1"/>
          </p:nvPr>
        </p:nvSpPr>
        <p:spPr>
          <a:xfrm>
            <a:off x="1151010" y="2634143"/>
            <a:ext cx="10178322" cy="3489821"/>
          </a:xfrm>
        </p:spPr>
        <p:txBody>
          <a:bodyPr>
            <a:normAutofit/>
          </a:bodyPr>
          <a:lstStyle/>
          <a:p>
            <a:pPr lvl="1"/>
            <a:r>
              <a:rPr lang="it-IT" sz="2000" b="1" dirty="0"/>
              <a:t>Principio dell’utilità dell’errore: </a:t>
            </a:r>
            <a:r>
              <a:rPr lang="it-IT" sz="2000" dirty="0"/>
              <a:t>per quanto concerne l’utilità dello sbagliare, questa viene riconosciuta nel momento in cui, dando libero spazio agli studenti di esprimersi, questi sono altrettanto liberi di «sbagliare», in ogni caso si procede insieme col resto della classe alla revisione delle idee espresse e ciò conduce inevitabilmente all’arrivare alla giusta soluzione, capendo quindi «l’errore» giungendo cosi alla soluzione;</a:t>
            </a:r>
          </a:p>
          <a:p>
            <a:pPr lvl="1"/>
            <a:r>
              <a:rPr lang="it-IT" sz="2000" b="1" dirty="0"/>
              <a:t>Principio del tentar non nuoce: </a:t>
            </a:r>
            <a:r>
              <a:rPr lang="it-IT" sz="2000" dirty="0"/>
              <a:t>questo principio è riassunto nelle motivazioni utilizzate per descrivere quello precedente, non andremo quindi a ripetere per evitare eventuali ridondanze.</a:t>
            </a:r>
          </a:p>
          <a:p>
            <a:pPr marL="457200" lvl="1" indent="0">
              <a:buNone/>
            </a:pPr>
            <a:endParaRPr lang="it-IT" sz="2000" b="1" dirty="0"/>
          </a:p>
          <a:p>
            <a:pPr marL="0" indent="0">
              <a:buNone/>
            </a:pPr>
            <a:endParaRPr lang="it-IT" sz="2200" b="1" dirty="0"/>
          </a:p>
        </p:txBody>
      </p:sp>
    </p:spTree>
    <p:extLst>
      <p:ext uri="{BB962C8B-B14F-4D97-AF65-F5344CB8AC3E}">
        <p14:creationId xmlns:p14="http://schemas.microsoft.com/office/powerpoint/2010/main" val="3446300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3B897E-7A8C-4976-9096-0F57A8805EAD}"/>
              </a:ext>
            </a:extLst>
          </p:cNvPr>
          <p:cNvSpPr>
            <a:spLocks noGrp="1"/>
          </p:cNvSpPr>
          <p:nvPr>
            <p:ph type="title"/>
          </p:nvPr>
        </p:nvSpPr>
        <p:spPr/>
        <p:txBody>
          <a:bodyPr>
            <a:noAutofit/>
          </a:bodyPr>
          <a:lstStyle/>
          <a:p>
            <a:r>
              <a:rPr lang="it-IT" sz="5400" dirty="0"/>
              <a:t>Principi di apprendimento utilizzati | </a:t>
            </a:r>
            <a:r>
              <a:rPr lang="it-IT" sz="5400" dirty="0">
                <a:solidFill>
                  <a:schemeClr val="accent1"/>
                </a:solidFill>
              </a:rPr>
              <a:t>6</a:t>
            </a:r>
          </a:p>
        </p:txBody>
      </p:sp>
      <p:sp>
        <p:nvSpPr>
          <p:cNvPr id="3" name="Segnaposto contenuto 2">
            <a:extLst>
              <a:ext uri="{FF2B5EF4-FFF2-40B4-BE49-F238E27FC236}">
                <a16:creationId xmlns:a16="http://schemas.microsoft.com/office/drawing/2014/main" id="{25B300A0-E137-401D-BD74-23E5E8E0DE73}"/>
              </a:ext>
            </a:extLst>
          </p:cNvPr>
          <p:cNvSpPr>
            <a:spLocks noGrp="1"/>
          </p:cNvSpPr>
          <p:nvPr>
            <p:ph idx="1"/>
          </p:nvPr>
        </p:nvSpPr>
        <p:spPr>
          <a:xfrm>
            <a:off x="1192955" y="2265027"/>
            <a:ext cx="10178322" cy="4278385"/>
          </a:xfrm>
        </p:spPr>
        <p:txBody>
          <a:bodyPr>
            <a:normAutofit lnSpcReduction="10000"/>
          </a:bodyPr>
          <a:lstStyle/>
          <a:p>
            <a:r>
              <a:rPr lang="it-IT" sz="2200" b="1" dirty="0"/>
              <a:t>Grounding dell’apprendimento: </a:t>
            </a:r>
          </a:p>
          <a:p>
            <a:pPr lvl="1"/>
            <a:r>
              <a:rPr lang="it-IT" sz="2000" b="1" dirty="0"/>
              <a:t>Principio della valorizzazione dell’esperienza dei soggetti:</a:t>
            </a:r>
            <a:r>
              <a:rPr lang="it-IT" sz="2000" dirty="0"/>
              <a:t> ritroviamo questo principio in maniera particolare quando nel contesto di Scratch viene aperto un </a:t>
            </a:r>
            <a:r>
              <a:rPr lang="it-IT" sz="2000" dirty="0" err="1"/>
              <a:t>topic</a:t>
            </a:r>
            <a:r>
              <a:rPr lang="it-IT" sz="2000" dirty="0"/>
              <a:t> per discutere delle esperienze che ognuno ha con il programma ed eventuali script prodotti, ciò al fine di prepararli allo studio del nuovo concetto ed integrare i suddetti trascorsi con esso;</a:t>
            </a:r>
          </a:p>
          <a:p>
            <a:pPr lvl="1"/>
            <a:r>
              <a:rPr lang="it-IT" sz="2000" b="1" dirty="0"/>
              <a:t>Principio della valorizzazione delle conoscenze e competenze pregresse: </a:t>
            </a:r>
            <a:r>
              <a:rPr lang="it-IT" sz="2000" dirty="0"/>
              <a:t>un altro elemento che concorre alla realizzazione del suddetto principio lo ritroviamo nelle slide inziali, dove riprendiamo concetti fondamentali alla comprensione di ciò che andremo poi a spiegare nelle slide successive; ciò da un grande valore alle conoscenze già in possesso dei discenti, perché senza di esse questi non sarebbero in gradi di apprendere in toto l’argomento.</a:t>
            </a:r>
            <a:endParaRPr lang="it-IT" sz="2000" b="1" dirty="0"/>
          </a:p>
          <a:p>
            <a:pPr lvl="1"/>
            <a:endParaRPr lang="it-IT" sz="2000" dirty="0"/>
          </a:p>
          <a:p>
            <a:pPr lvl="1"/>
            <a:endParaRPr lang="it-IT" sz="2200" b="1" dirty="0"/>
          </a:p>
        </p:txBody>
      </p:sp>
    </p:spTree>
    <p:extLst>
      <p:ext uri="{BB962C8B-B14F-4D97-AF65-F5344CB8AC3E}">
        <p14:creationId xmlns:p14="http://schemas.microsoft.com/office/powerpoint/2010/main" val="324996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3B897E-7A8C-4976-9096-0F57A8805EAD}"/>
              </a:ext>
            </a:extLst>
          </p:cNvPr>
          <p:cNvSpPr>
            <a:spLocks noGrp="1"/>
          </p:cNvSpPr>
          <p:nvPr>
            <p:ph type="title"/>
          </p:nvPr>
        </p:nvSpPr>
        <p:spPr/>
        <p:txBody>
          <a:bodyPr>
            <a:noAutofit/>
          </a:bodyPr>
          <a:lstStyle/>
          <a:p>
            <a:r>
              <a:rPr lang="it-IT" sz="5400" dirty="0"/>
              <a:t>Principi di apprendimento utilizzati | </a:t>
            </a:r>
            <a:r>
              <a:rPr lang="it-IT" sz="5400" dirty="0">
                <a:solidFill>
                  <a:schemeClr val="accent1"/>
                </a:solidFill>
              </a:rPr>
              <a:t>7</a:t>
            </a:r>
          </a:p>
        </p:txBody>
      </p:sp>
      <p:sp>
        <p:nvSpPr>
          <p:cNvPr id="3" name="Segnaposto contenuto 2">
            <a:extLst>
              <a:ext uri="{FF2B5EF4-FFF2-40B4-BE49-F238E27FC236}">
                <a16:creationId xmlns:a16="http://schemas.microsoft.com/office/drawing/2014/main" id="{25B300A0-E137-401D-BD74-23E5E8E0DE73}"/>
              </a:ext>
            </a:extLst>
          </p:cNvPr>
          <p:cNvSpPr>
            <a:spLocks noGrp="1"/>
          </p:cNvSpPr>
          <p:nvPr>
            <p:ph idx="1"/>
          </p:nvPr>
        </p:nvSpPr>
        <p:spPr>
          <a:xfrm>
            <a:off x="1209733" y="2139193"/>
            <a:ext cx="10178322" cy="4420998"/>
          </a:xfrm>
        </p:spPr>
        <p:txBody>
          <a:bodyPr>
            <a:normAutofit/>
          </a:bodyPr>
          <a:lstStyle/>
          <a:p>
            <a:r>
              <a:rPr lang="it-IT" sz="2200" b="1" dirty="0"/>
              <a:t>Generale e particolare: </a:t>
            </a:r>
          </a:p>
          <a:p>
            <a:pPr lvl="1"/>
            <a:r>
              <a:rPr lang="it-IT" sz="2000" b="1" dirty="0"/>
              <a:t>Principio del particolare e del concreto: </a:t>
            </a:r>
            <a:r>
              <a:rPr lang="it-IT" sz="2000" dirty="0"/>
              <a:t>questo principio è applicato nel momento in cui partiamo da esempi </a:t>
            </a:r>
            <a:r>
              <a:rPr lang="it-IT" sz="2000" b="1" dirty="0"/>
              <a:t>concreti </a:t>
            </a:r>
            <a:r>
              <a:rPr lang="it-IT" sz="2000" dirty="0"/>
              <a:t>nel «</a:t>
            </a:r>
            <a:r>
              <a:rPr lang="it-IT" sz="2000" b="1" dirty="0"/>
              <a:t>particolare»</a:t>
            </a:r>
            <a:r>
              <a:rPr lang="it-IT" sz="2000" dirty="0"/>
              <a:t> per spiegare concetti </a:t>
            </a:r>
            <a:r>
              <a:rPr lang="it-IT" sz="2000" b="1" dirty="0"/>
              <a:t>astratti</a:t>
            </a:r>
            <a:r>
              <a:rPr lang="it-IT" sz="2000" dirty="0"/>
              <a:t> (differenze tra i vari tipi di iterazione) per poi chiedere agli studenti di applicare gli stessi in altri contesti, quindi in «</a:t>
            </a:r>
            <a:r>
              <a:rPr lang="it-IT" sz="2000" b="1" dirty="0"/>
              <a:t>generale»</a:t>
            </a:r>
            <a:r>
              <a:rPr lang="it-IT" sz="2000" dirty="0"/>
              <a:t>;</a:t>
            </a:r>
          </a:p>
          <a:p>
            <a:pPr lvl="1"/>
            <a:r>
              <a:rPr lang="it-IT" sz="2000" b="1" dirty="0"/>
              <a:t>Principio delle unità minime e della scomposizione: </a:t>
            </a:r>
            <a:r>
              <a:rPr lang="it-IT" sz="2000" dirty="0"/>
              <a:t>ritroviamo questa specifica nell’analisi dettagliata effettuata sugli esempi mostrati; infatti, ogni elemento parte del programma viene scomposto e viene spiegata la sua funzione insieme al motivo del suo utilizzo; </a:t>
            </a:r>
          </a:p>
          <a:p>
            <a:pPr lvl="1"/>
            <a:r>
              <a:rPr lang="it-IT" sz="2000" b="1" dirty="0"/>
              <a:t>Principio della ricomposizione e delle capacità di discriminazione: </a:t>
            </a:r>
            <a:r>
              <a:rPr lang="it-IT" sz="2000" dirty="0"/>
              <a:t>come detto sopra grazie agli esempi è possibile per i discenti apprendere gli aspetti essenziali dell’iterazione e quelli che ne discriminano le varie tipologie.</a:t>
            </a:r>
            <a:endParaRPr lang="it-IT" sz="2000" b="1" dirty="0"/>
          </a:p>
          <a:p>
            <a:pPr lvl="1"/>
            <a:endParaRPr lang="it-IT" sz="2200" b="1" dirty="0"/>
          </a:p>
        </p:txBody>
      </p:sp>
    </p:spTree>
    <p:extLst>
      <p:ext uri="{BB962C8B-B14F-4D97-AF65-F5344CB8AC3E}">
        <p14:creationId xmlns:p14="http://schemas.microsoft.com/office/powerpoint/2010/main" val="2664575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BE808-0F19-4E05-8327-35E7889AB271}"/>
              </a:ext>
            </a:extLst>
          </p:cNvPr>
          <p:cNvSpPr>
            <a:spLocks noGrp="1"/>
          </p:cNvSpPr>
          <p:nvPr>
            <p:ph type="ctrTitle"/>
          </p:nvPr>
        </p:nvSpPr>
        <p:spPr>
          <a:xfrm>
            <a:off x="3473043" y="1752729"/>
            <a:ext cx="5536734" cy="3028995"/>
          </a:xfrm>
        </p:spPr>
        <p:txBody>
          <a:bodyPr/>
          <a:lstStyle/>
          <a:p>
            <a:r>
              <a:rPr lang="it-IT" sz="6000" dirty="0"/>
              <a:t>Grazie per l’attenzione</a:t>
            </a:r>
          </a:p>
        </p:txBody>
      </p:sp>
    </p:spTree>
    <p:extLst>
      <p:ext uri="{BB962C8B-B14F-4D97-AF65-F5344CB8AC3E}">
        <p14:creationId xmlns:p14="http://schemas.microsoft.com/office/powerpoint/2010/main" val="3707360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E895E-23E6-4646-B287-E6BFBFE13D42}"/>
              </a:ext>
            </a:extLst>
          </p:cNvPr>
          <p:cNvSpPr>
            <a:spLocks noGrp="1"/>
          </p:cNvSpPr>
          <p:nvPr>
            <p:ph type="title"/>
          </p:nvPr>
        </p:nvSpPr>
        <p:spPr/>
        <p:txBody>
          <a:bodyPr>
            <a:normAutofit/>
          </a:bodyPr>
          <a:lstStyle/>
          <a:p>
            <a:r>
              <a:rPr lang="it-IT" sz="5400" dirty="0"/>
              <a:t>prerequisiti</a:t>
            </a:r>
          </a:p>
        </p:txBody>
      </p:sp>
      <p:sp>
        <p:nvSpPr>
          <p:cNvPr id="3" name="Segnaposto contenuto 2">
            <a:extLst>
              <a:ext uri="{FF2B5EF4-FFF2-40B4-BE49-F238E27FC236}">
                <a16:creationId xmlns:a16="http://schemas.microsoft.com/office/drawing/2014/main" id="{94B462DD-9D8C-4C88-A217-D5739D56D2D6}"/>
              </a:ext>
            </a:extLst>
          </p:cNvPr>
          <p:cNvSpPr>
            <a:spLocks noGrp="1"/>
          </p:cNvSpPr>
          <p:nvPr>
            <p:ph idx="1"/>
          </p:nvPr>
        </p:nvSpPr>
        <p:spPr>
          <a:xfrm>
            <a:off x="1233923" y="1864311"/>
            <a:ext cx="10178322" cy="4172504"/>
          </a:xfrm>
        </p:spPr>
        <p:txBody>
          <a:bodyPr>
            <a:normAutofit lnSpcReduction="10000"/>
          </a:bodyPr>
          <a:lstStyle/>
          <a:p>
            <a:r>
              <a:rPr lang="it-IT" sz="2400" dirty="0"/>
              <a:t>Trattandosi di una lezione di programmazione su Scratch il requisito principale consiste nel </a:t>
            </a:r>
            <a:r>
              <a:rPr lang="it-IT" sz="2400" b="1" dirty="0"/>
              <a:t>sapersi muovere e conoscere</a:t>
            </a:r>
            <a:r>
              <a:rPr lang="it-IT" sz="2400" dirty="0"/>
              <a:t> appunto il programma (Elementi, Stage, Sprite);</a:t>
            </a:r>
          </a:p>
          <a:p>
            <a:endParaRPr lang="it-IT" sz="2400" dirty="0"/>
          </a:p>
          <a:p>
            <a:r>
              <a:rPr lang="it-IT" sz="2400" dirty="0"/>
              <a:t>Altro prerequisito fondamentale è avere una buona conoscenza della struttura </a:t>
            </a:r>
            <a:r>
              <a:rPr lang="it-IT" sz="2400" b="1" dirty="0"/>
              <a:t>algoritmica </a:t>
            </a:r>
            <a:r>
              <a:rPr lang="it-IT" sz="2400" dirty="0"/>
              <a:t>e di cos’è una algoritmo, oltre che ai </a:t>
            </a:r>
            <a:r>
              <a:rPr lang="it-IT" sz="2400" b="1" dirty="0"/>
              <a:t>concetti basilari </a:t>
            </a:r>
            <a:r>
              <a:rPr lang="it-IT" sz="2400" dirty="0"/>
              <a:t>della programmazione, elementi come </a:t>
            </a:r>
            <a:r>
              <a:rPr lang="it-IT" sz="2400" b="1" dirty="0"/>
              <a:t>condizioni</a:t>
            </a:r>
            <a:r>
              <a:rPr lang="it-IT" sz="2400" dirty="0"/>
              <a:t> e </a:t>
            </a:r>
            <a:r>
              <a:rPr lang="it-IT" sz="2400" b="1" dirty="0"/>
              <a:t>variabili</a:t>
            </a:r>
            <a:r>
              <a:rPr lang="it-IT" sz="2400" dirty="0"/>
              <a:t>;</a:t>
            </a:r>
          </a:p>
          <a:p>
            <a:endParaRPr lang="it-IT" sz="2400" dirty="0"/>
          </a:p>
          <a:p>
            <a:r>
              <a:rPr lang="it-IT" sz="2400" dirty="0"/>
              <a:t>Requisito ulteriore è essere a conoscenza dei </a:t>
            </a:r>
            <a:r>
              <a:rPr lang="it-IT" sz="2400" b="1" dirty="0"/>
              <a:t>costrutti iterativi principali </a:t>
            </a:r>
            <a:r>
              <a:rPr lang="it-IT" sz="2400" dirty="0"/>
              <a:t>e di cos’è l’</a:t>
            </a:r>
            <a:r>
              <a:rPr lang="it-IT" sz="2400" b="1" dirty="0"/>
              <a:t>iterazione</a:t>
            </a:r>
            <a:r>
              <a:rPr lang="it-IT" sz="2400" dirty="0"/>
              <a:t>.</a:t>
            </a:r>
          </a:p>
          <a:p>
            <a:endParaRPr lang="it-IT" dirty="0"/>
          </a:p>
          <a:p>
            <a:endParaRPr lang="it-IT" dirty="0"/>
          </a:p>
          <a:p>
            <a:endParaRPr lang="it-IT" dirty="0"/>
          </a:p>
        </p:txBody>
      </p:sp>
    </p:spTree>
    <p:extLst>
      <p:ext uri="{BB962C8B-B14F-4D97-AF65-F5344CB8AC3E}">
        <p14:creationId xmlns:p14="http://schemas.microsoft.com/office/powerpoint/2010/main" val="3636257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2B530A-5A8E-448C-91F8-68DF83EF509D}"/>
              </a:ext>
            </a:extLst>
          </p:cNvPr>
          <p:cNvSpPr>
            <a:spLocks noGrp="1"/>
          </p:cNvSpPr>
          <p:nvPr>
            <p:ph type="title"/>
          </p:nvPr>
        </p:nvSpPr>
        <p:spPr>
          <a:xfrm>
            <a:off x="1251678" y="382385"/>
            <a:ext cx="10434186" cy="1492132"/>
          </a:xfrm>
        </p:spPr>
        <p:txBody>
          <a:bodyPr>
            <a:noAutofit/>
          </a:bodyPr>
          <a:lstStyle/>
          <a:p>
            <a:r>
              <a:rPr lang="it-IT" sz="5400" dirty="0"/>
              <a:t>Obiettivi formativi: conoscenze e abilità</a:t>
            </a:r>
          </a:p>
        </p:txBody>
      </p:sp>
      <p:sp>
        <p:nvSpPr>
          <p:cNvPr id="3" name="Segnaposto contenuto 2">
            <a:extLst>
              <a:ext uri="{FF2B5EF4-FFF2-40B4-BE49-F238E27FC236}">
                <a16:creationId xmlns:a16="http://schemas.microsoft.com/office/drawing/2014/main" id="{21EC1054-0ADD-4FF8-AF01-BD327199EBBB}"/>
              </a:ext>
            </a:extLst>
          </p:cNvPr>
          <p:cNvSpPr>
            <a:spLocks noGrp="1"/>
          </p:cNvSpPr>
          <p:nvPr>
            <p:ph idx="1"/>
          </p:nvPr>
        </p:nvSpPr>
        <p:spPr>
          <a:xfrm>
            <a:off x="1278310" y="1993036"/>
            <a:ext cx="10058474" cy="4425519"/>
          </a:xfrm>
        </p:spPr>
        <p:txBody>
          <a:bodyPr>
            <a:normAutofit/>
          </a:bodyPr>
          <a:lstStyle/>
          <a:p>
            <a:r>
              <a:rPr lang="it-IT" sz="2200" dirty="0"/>
              <a:t>Le </a:t>
            </a:r>
            <a:r>
              <a:rPr lang="it-IT" sz="2200" b="1" dirty="0"/>
              <a:t>conoscenze</a:t>
            </a:r>
            <a:r>
              <a:rPr lang="it-IT" sz="2200" dirty="0"/>
              <a:t> che ci si propone di far acquisire ai discenti dopo aver compreso l’argomento nel suo insieme ed appieno sono le seguenti:</a:t>
            </a:r>
          </a:p>
          <a:p>
            <a:pPr lvl="1"/>
            <a:r>
              <a:rPr lang="it-IT" sz="2000" dirty="0"/>
              <a:t>Saper riconoscere un ciclo iterativo in Scratch;</a:t>
            </a:r>
          </a:p>
          <a:p>
            <a:pPr lvl="1"/>
            <a:r>
              <a:rPr lang="it-IT" sz="2000" dirty="0"/>
              <a:t>Saper distinguere tra varie tipologie di iterazione in Scratch;</a:t>
            </a:r>
          </a:p>
          <a:p>
            <a:pPr lvl="1"/>
            <a:r>
              <a:rPr lang="it-IT" sz="2000" dirty="0"/>
              <a:t>Conoscere tutte le strutture iterative presenti sul programma Scratch.</a:t>
            </a:r>
          </a:p>
          <a:p>
            <a:pPr marL="457200" lvl="1" indent="0">
              <a:buNone/>
            </a:pPr>
            <a:endParaRPr lang="it-IT" sz="2200" dirty="0"/>
          </a:p>
          <a:p>
            <a:r>
              <a:rPr lang="it-IT" sz="2200" dirty="0"/>
              <a:t>Le </a:t>
            </a:r>
            <a:r>
              <a:rPr lang="it-IT" sz="2200" b="1" dirty="0"/>
              <a:t>abilità </a:t>
            </a:r>
            <a:r>
              <a:rPr lang="it-IT" sz="2200" dirty="0"/>
              <a:t>sono invece:</a:t>
            </a:r>
          </a:p>
          <a:p>
            <a:pPr lvl="1"/>
            <a:r>
              <a:rPr lang="it-IT" sz="2000" dirty="0"/>
              <a:t>Saper ideare un algoritmo che consideri un iterazione;</a:t>
            </a:r>
          </a:p>
          <a:p>
            <a:pPr lvl="1"/>
            <a:r>
              <a:rPr lang="it-IT" sz="2000" dirty="0"/>
              <a:t>Saper utilizzare gli strumenti forniti da Scratch per l’implementazione di un ciclo iterativo;</a:t>
            </a:r>
          </a:p>
          <a:p>
            <a:pPr marL="457200" lvl="1" indent="0">
              <a:buNone/>
            </a:pPr>
            <a:endParaRPr lang="it-IT" dirty="0"/>
          </a:p>
          <a:p>
            <a:pPr marL="457200" lvl="1" indent="0">
              <a:buNone/>
            </a:pPr>
            <a:endParaRPr lang="it-IT" dirty="0"/>
          </a:p>
          <a:p>
            <a:endParaRPr lang="it-IT" dirty="0"/>
          </a:p>
        </p:txBody>
      </p:sp>
    </p:spTree>
    <p:extLst>
      <p:ext uri="{BB962C8B-B14F-4D97-AF65-F5344CB8AC3E}">
        <p14:creationId xmlns:p14="http://schemas.microsoft.com/office/powerpoint/2010/main" val="167742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3F57D7-BC56-482D-BB26-DE7158AE18F1}"/>
              </a:ext>
            </a:extLst>
          </p:cNvPr>
          <p:cNvSpPr>
            <a:spLocks noGrp="1"/>
          </p:cNvSpPr>
          <p:nvPr>
            <p:ph type="title"/>
          </p:nvPr>
        </p:nvSpPr>
        <p:spPr/>
        <p:txBody>
          <a:bodyPr>
            <a:normAutofit/>
          </a:bodyPr>
          <a:lstStyle/>
          <a:p>
            <a:r>
              <a:rPr lang="it-IT" sz="5400" dirty="0"/>
              <a:t>Script della lezione</a:t>
            </a:r>
          </a:p>
        </p:txBody>
      </p:sp>
      <p:sp>
        <p:nvSpPr>
          <p:cNvPr id="3" name="Segnaposto contenuto 2">
            <a:extLst>
              <a:ext uri="{FF2B5EF4-FFF2-40B4-BE49-F238E27FC236}">
                <a16:creationId xmlns:a16="http://schemas.microsoft.com/office/drawing/2014/main" id="{B6419C31-0D2F-41D4-BD4C-689F060B2E50}"/>
              </a:ext>
            </a:extLst>
          </p:cNvPr>
          <p:cNvSpPr>
            <a:spLocks noGrp="1"/>
          </p:cNvSpPr>
          <p:nvPr>
            <p:ph idx="1"/>
          </p:nvPr>
        </p:nvSpPr>
        <p:spPr>
          <a:xfrm>
            <a:off x="1268944" y="1559092"/>
            <a:ext cx="10178322" cy="4942376"/>
          </a:xfrm>
        </p:spPr>
        <p:txBody>
          <a:bodyPr>
            <a:normAutofit/>
          </a:bodyPr>
          <a:lstStyle/>
          <a:p>
            <a:pPr>
              <a:lnSpc>
                <a:spcPct val="150000"/>
              </a:lnSpc>
            </a:pPr>
            <a:r>
              <a:rPr lang="it-IT" sz="2200" b="1" dirty="0"/>
              <a:t>Riprendere concetti fondamentali:</a:t>
            </a:r>
            <a:r>
              <a:rPr lang="it-IT" sz="2200" dirty="0"/>
              <a:t> cos’è un algoritmo e cos’è un interazione;</a:t>
            </a:r>
          </a:p>
          <a:p>
            <a:pPr>
              <a:lnSpc>
                <a:spcPct val="150000"/>
              </a:lnSpc>
            </a:pPr>
            <a:r>
              <a:rPr lang="it-IT" sz="2200" b="1" dirty="0"/>
              <a:t>Riprendere il programma Scratch </a:t>
            </a:r>
            <a:r>
              <a:rPr lang="it-IT" sz="2200" dirty="0"/>
              <a:t>con un esempio;</a:t>
            </a:r>
          </a:p>
          <a:p>
            <a:pPr>
              <a:lnSpc>
                <a:spcPct val="150000"/>
              </a:lnSpc>
            </a:pPr>
            <a:r>
              <a:rPr lang="it-IT" sz="2200" b="1" dirty="0"/>
              <a:t>L’iterazione</a:t>
            </a:r>
            <a:r>
              <a:rPr lang="it-IT" sz="2200" dirty="0"/>
              <a:t> nella programmazione;</a:t>
            </a:r>
          </a:p>
          <a:p>
            <a:pPr>
              <a:lnSpc>
                <a:spcPct val="150000"/>
              </a:lnSpc>
            </a:pPr>
            <a:r>
              <a:rPr lang="it-IT" sz="2200" b="1" dirty="0"/>
              <a:t>Presentare l’iterazione in Scratch </a:t>
            </a:r>
            <a:r>
              <a:rPr lang="it-IT" sz="2200" dirty="0"/>
              <a:t>con gli appositi elementi;</a:t>
            </a:r>
          </a:p>
          <a:p>
            <a:pPr>
              <a:lnSpc>
                <a:spcPct val="150000"/>
              </a:lnSpc>
            </a:pPr>
            <a:r>
              <a:rPr lang="it-IT" sz="2200" b="1" dirty="0"/>
              <a:t>Elencare le differenti tipologie di iterazioni </a:t>
            </a:r>
            <a:r>
              <a:rPr lang="it-IT" sz="2200" dirty="0"/>
              <a:t>in Scratch evidenziando le differenze;</a:t>
            </a:r>
          </a:p>
          <a:p>
            <a:pPr>
              <a:lnSpc>
                <a:spcPct val="150000"/>
              </a:lnSpc>
            </a:pPr>
            <a:r>
              <a:rPr lang="it-IT" sz="2200" b="1" dirty="0"/>
              <a:t>Presentare algoritmi </a:t>
            </a:r>
            <a:r>
              <a:rPr lang="it-IT" sz="2200" dirty="0"/>
              <a:t>contenenti strutture iterative con esempi;</a:t>
            </a:r>
          </a:p>
          <a:p>
            <a:pPr>
              <a:lnSpc>
                <a:spcPct val="150000"/>
              </a:lnSpc>
            </a:pPr>
            <a:r>
              <a:rPr lang="it-IT" sz="2200" b="1" dirty="0"/>
              <a:t>Question time </a:t>
            </a:r>
            <a:r>
              <a:rPr lang="it-IT" sz="2200" dirty="0"/>
              <a:t>ed </a:t>
            </a:r>
            <a:r>
              <a:rPr lang="it-IT" sz="2200" b="1" dirty="0"/>
              <a:t>esercizi</a:t>
            </a:r>
            <a:r>
              <a:rPr lang="it-IT" sz="2200" dirty="0"/>
              <a:t> assegnati.</a:t>
            </a:r>
          </a:p>
          <a:p>
            <a:pPr>
              <a:lnSpc>
                <a:spcPct val="150000"/>
              </a:lnSpc>
            </a:pPr>
            <a:endParaRPr lang="it-IT" sz="2400" dirty="0"/>
          </a:p>
          <a:p>
            <a:pPr>
              <a:lnSpc>
                <a:spcPct val="150000"/>
              </a:lnSpc>
            </a:pPr>
            <a:endParaRPr lang="it-IT" sz="2400" dirty="0"/>
          </a:p>
          <a:p>
            <a:pPr>
              <a:lnSpc>
                <a:spcPct val="150000"/>
              </a:lnSpc>
            </a:pPr>
            <a:endParaRPr lang="it-IT" sz="2400" dirty="0"/>
          </a:p>
          <a:p>
            <a:endParaRPr lang="it-IT" dirty="0"/>
          </a:p>
          <a:p>
            <a:endParaRPr lang="it-IT" dirty="0"/>
          </a:p>
        </p:txBody>
      </p:sp>
    </p:spTree>
    <p:extLst>
      <p:ext uri="{BB962C8B-B14F-4D97-AF65-F5344CB8AC3E}">
        <p14:creationId xmlns:p14="http://schemas.microsoft.com/office/powerpoint/2010/main" val="141250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DA8C83-AA05-401D-AF87-E048FDBB57B2}"/>
              </a:ext>
            </a:extLst>
          </p:cNvPr>
          <p:cNvSpPr>
            <a:spLocks noGrp="1"/>
          </p:cNvSpPr>
          <p:nvPr>
            <p:ph type="title"/>
          </p:nvPr>
        </p:nvSpPr>
        <p:spPr/>
        <p:txBody>
          <a:bodyPr>
            <a:normAutofit/>
          </a:bodyPr>
          <a:lstStyle/>
          <a:p>
            <a:r>
              <a:rPr lang="it-IT" sz="5400" dirty="0"/>
              <a:t>Metodologie didattiche | </a:t>
            </a:r>
            <a:r>
              <a:rPr lang="it-IT" sz="5400" dirty="0">
                <a:solidFill>
                  <a:schemeClr val="accent1"/>
                </a:solidFill>
              </a:rPr>
              <a:t>1</a:t>
            </a:r>
          </a:p>
        </p:txBody>
      </p:sp>
      <p:sp>
        <p:nvSpPr>
          <p:cNvPr id="3" name="Segnaposto contenuto 2">
            <a:extLst>
              <a:ext uri="{FF2B5EF4-FFF2-40B4-BE49-F238E27FC236}">
                <a16:creationId xmlns:a16="http://schemas.microsoft.com/office/drawing/2014/main" id="{B8DC3BA8-DAEA-4025-AE47-A12AD257BBFC}"/>
              </a:ext>
            </a:extLst>
          </p:cNvPr>
          <p:cNvSpPr>
            <a:spLocks noGrp="1"/>
          </p:cNvSpPr>
          <p:nvPr>
            <p:ph idx="1"/>
          </p:nvPr>
        </p:nvSpPr>
        <p:spPr>
          <a:xfrm>
            <a:off x="1243289" y="1669410"/>
            <a:ext cx="10178322" cy="4999838"/>
          </a:xfrm>
        </p:spPr>
        <p:txBody>
          <a:bodyPr>
            <a:normAutofit/>
          </a:bodyPr>
          <a:lstStyle/>
          <a:p>
            <a:r>
              <a:rPr lang="it-IT" sz="2200" b="1" dirty="0"/>
              <a:t>Lezione Frontale, </a:t>
            </a:r>
            <a:r>
              <a:rPr lang="it-IT" sz="2200" dirty="0"/>
              <a:t>poiché alcuni concetti verranno esposti secondo questa modalità, soprattutto quelli che riguardano il riprendere concetti mostrati in precedenza;</a:t>
            </a:r>
          </a:p>
          <a:p>
            <a:endParaRPr lang="it-IT" sz="2200" dirty="0"/>
          </a:p>
          <a:p>
            <a:r>
              <a:rPr lang="it-IT" sz="2200" b="1" dirty="0"/>
              <a:t>Modellamento o apprendistato, </a:t>
            </a:r>
            <a:r>
              <a:rPr lang="it-IT" sz="2200" dirty="0"/>
              <a:t>poiché nel corso della lezione verranno esplicati i nuovi concetti utilizzando esempi pratici ed esercizi, mostrando il come fare allo studente;</a:t>
            </a:r>
          </a:p>
          <a:p>
            <a:endParaRPr lang="it-IT" sz="2200" dirty="0"/>
          </a:p>
          <a:p>
            <a:r>
              <a:rPr lang="it-IT" sz="2200" b="1" dirty="0"/>
              <a:t>Approccio Tutoriale e drill &amp; practice, </a:t>
            </a:r>
            <a:r>
              <a:rPr lang="it-IT" sz="2200" dirty="0"/>
              <a:t>poiché i programmi ed esercizi mostrati verranno in prima istanza portati a termine dall’insegnante con l’ausilio e feedback degli alunni e verranno inoltre poste diverse domande per assicurarsi dell’avvenuta comprensione;</a:t>
            </a:r>
          </a:p>
          <a:p>
            <a:pPr marL="0" indent="0">
              <a:buNone/>
            </a:pPr>
            <a:endParaRPr lang="it-IT" dirty="0"/>
          </a:p>
          <a:p>
            <a:endParaRPr lang="it-IT" dirty="0"/>
          </a:p>
        </p:txBody>
      </p:sp>
    </p:spTree>
    <p:extLst>
      <p:ext uri="{BB962C8B-B14F-4D97-AF65-F5344CB8AC3E}">
        <p14:creationId xmlns:p14="http://schemas.microsoft.com/office/powerpoint/2010/main" val="4082155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DA8C83-AA05-401D-AF87-E048FDBB57B2}"/>
              </a:ext>
            </a:extLst>
          </p:cNvPr>
          <p:cNvSpPr>
            <a:spLocks noGrp="1"/>
          </p:cNvSpPr>
          <p:nvPr>
            <p:ph type="title"/>
          </p:nvPr>
        </p:nvSpPr>
        <p:spPr/>
        <p:txBody>
          <a:bodyPr>
            <a:normAutofit/>
          </a:bodyPr>
          <a:lstStyle/>
          <a:p>
            <a:r>
              <a:rPr lang="it-IT" sz="5400" dirty="0"/>
              <a:t>Metodologie didattiche | </a:t>
            </a:r>
            <a:r>
              <a:rPr lang="it-IT" sz="5400" dirty="0">
                <a:solidFill>
                  <a:schemeClr val="accent1"/>
                </a:solidFill>
              </a:rPr>
              <a:t>2</a:t>
            </a:r>
          </a:p>
        </p:txBody>
      </p:sp>
      <p:sp>
        <p:nvSpPr>
          <p:cNvPr id="3" name="Segnaposto contenuto 2">
            <a:extLst>
              <a:ext uri="{FF2B5EF4-FFF2-40B4-BE49-F238E27FC236}">
                <a16:creationId xmlns:a16="http://schemas.microsoft.com/office/drawing/2014/main" id="{B8DC3BA8-DAEA-4025-AE47-A12AD257BBFC}"/>
              </a:ext>
            </a:extLst>
          </p:cNvPr>
          <p:cNvSpPr>
            <a:spLocks noGrp="1"/>
          </p:cNvSpPr>
          <p:nvPr>
            <p:ph idx="1"/>
          </p:nvPr>
        </p:nvSpPr>
        <p:spPr>
          <a:xfrm>
            <a:off x="1233922" y="1930894"/>
            <a:ext cx="10178322" cy="4114799"/>
          </a:xfrm>
        </p:spPr>
        <p:txBody>
          <a:bodyPr>
            <a:normAutofit lnSpcReduction="10000"/>
          </a:bodyPr>
          <a:lstStyle/>
          <a:p>
            <a:r>
              <a:rPr lang="it-IT" sz="2200" b="1" dirty="0"/>
              <a:t>Discussione, </a:t>
            </a:r>
            <a:r>
              <a:rPr lang="it-IT" sz="2200" dirty="0"/>
              <a:t>perché ci si avvarrà di questo strumento per guidare gli studenti alla comprensione e allo svolgimento dei primi esercizi;</a:t>
            </a:r>
          </a:p>
          <a:p>
            <a:endParaRPr lang="it-IT" sz="2200" dirty="0"/>
          </a:p>
          <a:p>
            <a:r>
              <a:rPr lang="it-IT" sz="2200" b="1" dirty="0"/>
              <a:t>Problem Solving, </a:t>
            </a:r>
            <a:r>
              <a:rPr lang="it-IT" sz="2200" dirty="0"/>
              <a:t>fondamentale perché per far comprendere agli studenti l’iterazione verranno proposte situazioni reali da risolvere utilizzando appunto questo costrutto della programmazione, nel contesto di Scratch; </a:t>
            </a:r>
          </a:p>
          <a:p>
            <a:endParaRPr lang="it-IT" sz="2200" dirty="0"/>
          </a:p>
          <a:p>
            <a:r>
              <a:rPr lang="it-IT" sz="2200" b="1" dirty="0"/>
              <a:t>Espressione libera e Brain Storming, </a:t>
            </a:r>
            <a:r>
              <a:rPr lang="it-IT" sz="2200" dirty="0"/>
              <a:t>accompagnerà la totalità della lezione, soprattutto quella degli esercizi finali da svolgere insieme in classe, dove ognuno apporterà il proprio contributo per la risoluzione dei problemi.</a:t>
            </a:r>
          </a:p>
          <a:p>
            <a:pPr marL="0" indent="0">
              <a:buNone/>
            </a:pPr>
            <a:endParaRPr lang="it-IT" dirty="0"/>
          </a:p>
          <a:p>
            <a:endParaRPr lang="it-IT" dirty="0"/>
          </a:p>
          <a:p>
            <a:endParaRPr lang="it-IT" dirty="0"/>
          </a:p>
        </p:txBody>
      </p:sp>
    </p:spTree>
    <p:extLst>
      <p:ext uri="{BB962C8B-B14F-4D97-AF65-F5344CB8AC3E}">
        <p14:creationId xmlns:p14="http://schemas.microsoft.com/office/powerpoint/2010/main" val="321166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192F7-6DF7-47AD-A1EC-7A2BB8BF0FBE}"/>
              </a:ext>
            </a:extLst>
          </p:cNvPr>
          <p:cNvSpPr>
            <a:spLocks noGrp="1"/>
          </p:cNvSpPr>
          <p:nvPr>
            <p:ph type="title"/>
          </p:nvPr>
        </p:nvSpPr>
        <p:spPr>
          <a:xfrm>
            <a:off x="8355640" y="421688"/>
            <a:ext cx="3092115" cy="1196671"/>
          </a:xfrm>
        </p:spPr>
        <p:txBody>
          <a:bodyPr/>
          <a:lstStyle/>
          <a:p>
            <a:r>
              <a:rPr lang="it-IT" dirty="0"/>
              <a:t>Presentazione</a:t>
            </a:r>
          </a:p>
        </p:txBody>
      </p:sp>
      <p:sp>
        <p:nvSpPr>
          <p:cNvPr id="5" name="Segnaposto testo 4">
            <a:extLst>
              <a:ext uri="{FF2B5EF4-FFF2-40B4-BE49-F238E27FC236}">
                <a16:creationId xmlns:a16="http://schemas.microsoft.com/office/drawing/2014/main" id="{21A4A5D1-7758-4944-AE87-9958753A7864}"/>
              </a:ext>
            </a:extLst>
          </p:cNvPr>
          <p:cNvSpPr>
            <a:spLocks noGrp="1"/>
          </p:cNvSpPr>
          <p:nvPr>
            <p:ph type="body" sz="half" idx="2"/>
          </p:nvPr>
        </p:nvSpPr>
        <p:spPr/>
        <p:txBody>
          <a:bodyPr/>
          <a:lstStyle/>
          <a:p>
            <a:r>
              <a:rPr lang="it-IT" dirty="0"/>
              <a:t>Di seguito andremo a descrivere le slide della lezione da presentare ai ragazzi;</a:t>
            </a:r>
          </a:p>
          <a:p>
            <a:r>
              <a:rPr lang="it-IT" dirty="0"/>
              <a:t>In questo riquadro per completezza, verranno annotate spiegazioni o aggiunte orali al materiale mostrato di fianco.</a:t>
            </a:r>
          </a:p>
        </p:txBody>
      </p:sp>
      <p:sp>
        <p:nvSpPr>
          <p:cNvPr id="8" name="Titolo 1">
            <a:extLst>
              <a:ext uri="{FF2B5EF4-FFF2-40B4-BE49-F238E27FC236}">
                <a16:creationId xmlns:a16="http://schemas.microsoft.com/office/drawing/2014/main" id="{0CE0918A-1F5D-4D8A-BBAB-1747123DA7F6}"/>
              </a:ext>
            </a:extLst>
          </p:cNvPr>
          <p:cNvSpPr txBox="1">
            <a:spLocks/>
          </p:cNvSpPr>
          <p:nvPr/>
        </p:nvSpPr>
        <p:spPr>
          <a:xfrm>
            <a:off x="722519" y="381408"/>
            <a:ext cx="7741973" cy="8871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1900" b="1" i="0" kern="1200" cap="all" spc="300" baseline="0">
                <a:solidFill>
                  <a:schemeClr val="accent1"/>
                </a:solidFill>
                <a:latin typeface="+mn-lt"/>
                <a:ea typeface="+mj-ea"/>
                <a:cs typeface="+mj-cs"/>
              </a:defRPr>
            </a:lvl1pPr>
          </a:lstStyle>
          <a:p>
            <a:r>
              <a:rPr lang="it-IT" sz="5400" dirty="0">
                <a:solidFill>
                  <a:schemeClr val="tx1"/>
                </a:solidFill>
                <a:latin typeface="+mj-lt"/>
              </a:rPr>
              <a:t>Slide della lezione | </a:t>
            </a:r>
            <a:r>
              <a:rPr lang="it-IT" sz="5400" dirty="0">
                <a:solidFill>
                  <a:srgbClr val="F8B323"/>
                </a:solidFill>
                <a:latin typeface="+mj-lt"/>
              </a:rPr>
              <a:t>1</a:t>
            </a:r>
          </a:p>
        </p:txBody>
      </p:sp>
      <p:pic>
        <p:nvPicPr>
          <p:cNvPr id="3" name="Immagine 2">
            <a:extLst>
              <a:ext uri="{FF2B5EF4-FFF2-40B4-BE49-F238E27FC236}">
                <a16:creationId xmlns:a16="http://schemas.microsoft.com/office/drawing/2014/main" id="{441B22E7-9A18-496F-975B-19B496CC90EB}"/>
              </a:ext>
            </a:extLst>
          </p:cNvPr>
          <p:cNvPicPr>
            <a:picLocks noChangeAspect="1"/>
          </p:cNvPicPr>
          <p:nvPr/>
        </p:nvPicPr>
        <p:blipFill>
          <a:blip r:embed="rId2"/>
          <a:stretch>
            <a:fillRect/>
          </a:stretch>
        </p:blipFill>
        <p:spPr>
          <a:xfrm>
            <a:off x="854477" y="1728927"/>
            <a:ext cx="5724616" cy="4287915"/>
          </a:xfrm>
          <a:prstGeom prst="rect">
            <a:avLst/>
          </a:prstGeom>
        </p:spPr>
      </p:pic>
    </p:spTree>
    <p:extLst>
      <p:ext uri="{BB962C8B-B14F-4D97-AF65-F5344CB8AC3E}">
        <p14:creationId xmlns:p14="http://schemas.microsoft.com/office/powerpoint/2010/main" val="73386002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4533</TotalTime>
  <Words>2367</Words>
  <Application>Microsoft Office PowerPoint</Application>
  <PresentationFormat>Widescreen</PresentationFormat>
  <Paragraphs>163</Paragraphs>
  <Slides>37</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37</vt:i4>
      </vt:variant>
    </vt:vector>
  </HeadingPairs>
  <TitlesOfParts>
    <vt:vector size="42" baseType="lpstr">
      <vt:lpstr>Arial</vt:lpstr>
      <vt:lpstr>Calibri</vt:lpstr>
      <vt:lpstr>Gill Sans MT</vt:lpstr>
      <vt:lpstr>Impact</vt:lpstr>
      <vt:lpstr>Badge</vt:lpstr>
      <vt:lpstr>Scratch</vt:lpstr>
      <vt:lpstr>- Introduzione - Prerequisiti - obiettivi formativi - script della lezione - metodologie didattiche - slide della lezione - esercizi da realizzare - principi apprendimento</vt:lpstr>
      <vt:lpstr>introduzione</vt:lpstr>
      <vt:lpstr>prerequisiti</vt:lpstr>
      <vt:lpstr>Obiettivi formativi: conoscenze e abilità</vt:lpstr>
      <vt:lpstr>Script della lezione</vt:lpstr>
      <vt:lpstr>Metodologie didattiche | 1</vt:lpstr>
      <vt:lpstr>Metodologie didattiche | 2</vt:lpstr>
      <vt:lpstr>Presentazione</vt:lpstr>
      <vt:lpstr>Ricapitolazione</vt:lpstr>
      <vt:lpstr>Presentazione standard di PowerPoint</vt:lpstr>
      <vt:lpstr>Ricapitolazione</vt:lpstr>
      <vt:lpstr>Ricapitolazione</vt:lpstr>
      <vt:lpstr>L’iterazione</vt:lpstr>
      <vt:lpstr>L’iterazione</vt:lpstr>
      <vt:lpstr>Iterazione in Scratch</vt:lpstr>
      <vt:lpstr>Presentazione standard di PowerPoint</vt:lpstr>
      <vt:lpstr>Presentazione standard di PowerPoint</vt:lpstr>
      <vt:lpstr>L’esempio</vt:lpstr>
      <vt:lpstr>L’esempio</vt:lpstr>
      <vt:lpstr>Spiegazione esempio</vt:lpstr>
      <vt:lpstr>Altra soluzione</vt:lpstr>
      <vt:lpstr>Revisione esempio</vt:lpstr>
      <vt:lpstr>Revisione esempio</vt:lpstr>
      <vt:lpstr>Revisione Esempio</vt:lpstr>
      <vt:lpstr>Revisione Esempio</vt:lpstr>
      <vt:lpstr>Domande &amp; Esercizi</vt:lpstr>
      <vt:lpstr>Saluti</vt:lpstr>
      <vt:lpstr>Esercizi da assegnare</vt:lpstr>
      <vt:lpstr>Principi di apprendimento utilizzati | 1</vt:lpstr>
      <vt:lpstr>Principi di apprendimento utilizzati | 2</vt:lpstr>
      <vt:lpstr>Principi di apprendimento utilizzati | 3</vt:lpstr>
      <vt:lpstr>Principi di apprendimento utilizzati | 4</vt:lpstr>
      <vt:lpstr>Principi di apprendimento utilizzati | 5</vt:lpstr>
      <vt:lpstr>Principi di apprendimento utilizzati | 6</vt:lpstr>
      <vt:lpstr>Principi di apprendimento utilizzati | 7</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dc:title>
  <dc:creator>GERARDO DE ROSA</dc:creator>
  <cp:lastModifiedBy>GERARDO DE ROSA</cp:lastModifiedBy>
  <cp:revision>58</cp:revision>
  <dcterms:created xsi:type="dcterms:W3CDTF">2020-04-13T15:39:05Z</dcterms:created>
  <dcterms:modified xsi:type="dcterms:W3CDTF">2020-06-16T11:19:45Z</dcterms:modified>
</cp:coreProperties>
</file>